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 id="2147483687" r:id="rId3"/>
    <p:sldMasterId id="2147483702" r:id="rId4"/>
    <p:sldMasterId id="2147483714" r:id="rId5"/>
    <p:sldMasterId id="2147483726" r:id="rId6"/>
  </p:sldMasterIdLst>
  <p:notesMasterIdLst>
    <p:notesMasterId r:id="rId62"/>
  </p:notesMasterIdLst>
  <p:sldIdLst>
    <p:sldId id="256" r:id="rId7"/>
    <p:sldId id="680" r:id="rId8"/>
    <p:sldId id="681" r:id="rId9"/>
    <p:sldId id="593" r:id="rId10"/>
    <p:sldId id="584" r:id="rId11"/>
    <p:sldId id="585" r:id="rId12"/>
    <p:sldId id="555" r:id="rId13"/>
    <p:sldId id="556" r:id="rId14"/>
    <p:sldId id="591" r:id="rId15"/>
    <p:sldId id="667" r:id="rId16"/>
    <p:sldId id="682" r:id="rId17"/>
    <p:sldId id="592" r:id="rId18"/>
    <p:sldId id="315" r:id="rId19"/>
    <p:sldId id="263" r:id="rId20"/>
    <p:sldId id="296" r:id="rId21"/>
    <p:sldId id="292" r:id="rId22"/>
    <p:sldId id="264" r:id="rId23"/>
    <p:sldId id="293" r:id="rId24"/>
    <p:sldId id="267" r:id="rId25"/>
    <p:sldId id="269" r:id="rId26"/>
    <p:sldId id="294" r:id="rId27"/>
    <p:sldId id="295" r:id="rId28"/>
    <p:sldId id="270" r:id="rId29"/>
    <p:sldId id="300" r:id="rId30"/>
    <p:sldId id="298" r:id="rId31"/>
    <p:sldId id="297" r:id="rId32"/>
    <p:sldId id="301" r:id="rId33"/>
    <p:sldId id="273" r:id="rId34"/>
    <p:sldId id="308" r:id="rId35"/>
    <p:sldId id="275" r:id="rId36"/>
    <p:sldId id="276" r:id="rId37"/>
    <p:sldId id="299" r:id="rId38"/>
    <p:sldId id="278" r:id="rId39"/>
    <p:sldId id="284" r:id="rId40"/>
    <p:sldId id="309" r:id="rId41"/>
    <p:sldId id="311" r:id="rId42"/>
    <p:sldId id="312" r:id="rId43"/>
    <p:sldId id="313" r:id="rId44"/>
    <p:sldId id="286" r:id="rId45"/>
    <p:sldId id="302" r:id="rId46"/>
    <p:sldId id="367" r:id="rId47"/>
    <p:sldId id="582" r:id="rId48"/>
    <p:sldId id="586" r:id="rId49"/>
    <p:sldId id="587" r:id="rId50"/>
    <p:sldId id="589" r:id="rId51"/>
    <p:sldId id="569" r:id="rId52"/>
    <p:sldId id="577" r:id="rId53"/>
    <p:sldId id="578" r:id="rId54"/>
    <p:sldId id="590" r:id="rId55"/>
    <p:sldId id="288" r:id="rId56"/>
    <p:sldId id="289" r:id="rId57"/>
    <p:sldId id="303" r:id="rId58"/>
    <p:sldId id="305" r:id="rId59"/>
    <p:sldId id="306" r:id="rId60"/>
    <p:sldId id="307"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32" autoAdjust="0"/>
  </p:normalViewPr>
  <p:slideViewPr>
    <p:cSldViewPr snapToGrid="0">
      <p:cViewPr varScale="1">
        <p:scale>
          <a:sx n="101" d="100"/>
          <a:sy n="101" d="100"/>
        </p:scale>
        <p:origin x="850"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3FABD6-99C4-4A58-87D1-B519B242B620}" type="doc">
      <dgm:prSet loTypeId="urn:microsoft.com/office/officeart/2005/8/layout/venn1" loCatId="relationship" qsTypeId="urn:microsoft.com/office/officeart/2005/8/quickstyle/simple1" qsCatId="simple" csTypeId="urn:microsoft.com/office/officeart/2005/8/colors/accent1_2" csCatId="accent1" phldr="1"/>
      <dgm:spPr/>
    </dgm:pt>
    <dgm:pt modelId="{026F5D27-1827-4D36-A6C4-C84D64E6CEEA}">
      <dgm:prSet phldrT="[Text]"/>
      <dgm:spPr>
        <a:solidFill>
          <a:schemeClr val="accent1">
            <a:alpha val="50000"/>
          </a:schemeClr>
        </a:solidFill>
      </dgm:spPr>
      <dgm:t>
        <a:bodyPr/>
        <a:lstStyle/>
        <a:p>
          <a:r>
            <a:rPr lang="en-US" dirty="0"/>
            <a:t>Economical</a:t>
          </a:r>
          <a:endParaRPr lang="en-IN" dirty="0"/>
        </a:p>
      </dgm:t>
    </dgm:pt>
    <dgm:pt modelId="{A0B9FC92-89DE-495D-9873-49DA88D516EC}" type="parTrans" cxnId="{3986A3D0-B42C-45C8-8677-6284E3B45C60}">
      <dgm:prSet/>
      <dgm:spPr/>
      <dgm:t>
        <a:bodyPr/>
        <a:lstStyle/>
        <a:p>
          <a:endParaRPr lang="en-IN"/>
        </a:p>
      </dgm:t>
    </dgm:pt>
    <dgm:pt modelId="{BC200E21-C043-4365-B35E-43BB8795B43F}" type="sibTrans" cxnId="{3986A3D0-B42C-45C8-8677-6284E3B45C60}">
      <dgm:prSet/>
      <dgm:spPr/>
      <dgm:t>
        <a:bodyPr/>
        <a:lstStyle/>
        <a:p>
          <a:endParaRPr lang="en-IN"/>
        </a:p>
      </dgm:t>
    </dgm:pt>
    <dgm:pt modelId="{F89FFE5B-150A-4F07-9B8B-FE11A74F60A5}">
      <dgm:prSet phldrT="[Text]"/>
      <dgm:spPr/>
      <dgm:t>
        <a:bodyPr/>
        <a:lstStyle/>
        <a:p>
          <a:r>
            <a:rPr lang="en-US" dirty="0"/>
            <a:t>Interpretable</a:t>
          </a:r>
          <a:endParaRPr lang="en-IN" dirty="0"/>
        </a:p>
      </dgm:t>
    </dgm:pt>
    <dgm:pt modelId="{C74DD234-3B02-4EF7-8B4A-44E7E222AF2E}" type="parTrans" cxnId="{FA97EEB6-EAED-4CC4-A6E9-FB22C17E294A}">
      <dgm:prSet/>
      <dgm:spPr/>
      <dgm:t>
        <a:bodyPr/>
        <a:lstStyle/>
        <a:p>
          <a:endParaRPr lang="en-IN"/>
        </a:p>
      </dgm:t>
    </dgm:pt>
    <dgm:pt modelId="{163F198A-ECD3-4109-AF01-CF5147475A3B}" type="sibTrans" cxnId="{FA97EEB6-EAED-4CC4-A6E9-FB22C17E294A}">
      <dgm:prSet/>
      <dgm:spPr/>
      <dgm:t>
        <a:bodyPr/>
        <a:lstStyle/>
        <a:p>
          <a:endParaRPr lang="en-IN"/>
        </a:p>
      </dgm:t>
    </dgm:pt>
    <dgm:pt modelId="{C2F26233-26A4-4491-9048-B8F5A0D70D34}">
      <dgm:prSet phldrT="[Text]"/>
      <dgm:spPr/>
      <dgm:t>
        <a:bodyPr/>
        <a:lstStyle/>
        <a:p>
          <a:r>
            <a:rPr lang="en-US" dirty="0"/>
            <a:t>Adaptable</a:t>
          </a:r>
          <a:endParaRPr lang="en-IN" dirty="0"/>
        </a:p>
      </dgm:t>
    </dgm:pt>
    <dgm:pt modelId="{C5C15503-5016-4F47-BFD9-B8532E2FF95C}" type="parTrans" cxnId="{6B63DF59-128E-4710-98D8-6AB60B2BCFDE}">
      <dgm:prSet/>
      <dgm:spPr/>
      <dgm:t>
        <a:bodyPr/>
        <a:lstStyle/>
        <a:p>
          <a:endParaRPr lang="en-IN"/>
        </a:p>
      </dgm:t>
    </dgm:pt>
    <dgm:pt modelId="{64F7A485-4EE5-4329-986C-91DC07DE9DC1}" type="sibTrans" cxnId="{6B63DF59-128E-4710-98D8-6AB60B2BCFDE}">
      <dgm:prSet/>
      <dgm:spPr/>
      <dgm:t>
        <a:bodyPr/>
        <a:lstStyle/>
        <a:p>
          <a:endParaRPr lang="en-IN"/>
        </a:p>
      </dgm:t>
    </dgm:pt>
    <dgm:pt modelId="{64593B5C-9F05-4478-A58D-FF75BEF392EA}" type="pres">
      <dgm:prSet presAssocID="{F73FABD6-99C4-4A58-87D1-B519B242B620}" presName="compositeShape" presStyleCnt="0">
        <dgm:presLayoutVars>
          <dgm:chMax val="7"/>
          <dgm:dir/>
          <dgm:resizeHandles val="exact"/>
        </dgm:presLayoutVars>
      </dgm:prSet>
      <dgm:spPr/>
    </dgm:pt>
    <dgm:pt modelId="{D942F5BD-FCB8-4CB1-A213-E039C65D313F}" type="pres">
      <dgm:prSet presAssocID="{026F5D27-1827-4D36-A6C4-C84D64E6CEEA}" presName="circ1" presStyleLbl="vennNode1" presStyleIdx="0" presStyleCnt="3"/>
      <dgm:spPr/>
    </dgm:pt>
    <dgm:pt modelId="{69BBAE27-68E3-4621-ADF6-67BE3732C402}" type="pres">
      <dgm:prSet presAssocID="{026F5D27-1827-4D36-A6C4-C84D64E6CEEA}" presName="circ1Tx" presStyleLbl="revTx" presStyleIdx="0" presStyleCnt="0">
        <dgm:presLayoutVars>
          <dgm:chMax val="0"/>
          <dgm:chPref val="0"/>
          <dgm:bulletEnabled val="1"/>
        </dgm:presLayoutVars>
      </dgm:prSet>
      <dgm:spPr/>
    </dgm:pt>
    <dgm:pt modelId="{81D5F87C-48F5-424B-8A3A-CD02403D9075}" type="pres">
      <dgm:prSet presAssocID="{F89FFE5B-150A-4F07-9B8B-FE11A74F60A5}" presName="circ2" presStyleLbl="vennNode1" presStyleIdx="1" presStyleCnt="3"/>
      <dgm:spPr/>
    </dgm:pt>
    <dgm:pt modelId="{7FF16278-A761-4873-8F31-E6CA70AF6AD6}" type="pres">
      <dgm:prSet presAssocID="{F89FFE5B-150A-4F07-9B8B-FE11A74F60A5}" presName="circ2Tx" presStyleLbl="revTx" presStyleIdx="0" presStyleCnt="0">
        <dgm:presLayoutVars>
          <dgm:chMax val="0"/>
          <dgm:chPref val="0"/>
          <dgm:bulletEnabled val="1"/>
        </dgm:presLayoutVars>
      </dgm:prSet>
      <dgm:spPr/>
    </dgm:pt>
    <dgm:pt modelId="{5EF20FC3-6D4F-45FD-BBEC-102AB3318B83}" type="pres">
      <dgm:prSet presAssocID="{C2F26233-26A4-4491-9048-B8F5A0D70D34}" presName="circ3" presStyleLbl="vennNode1" presStyleIdx="2" presStyleCnt="3"/>
      <dgm:spPr/>
    </dgm:pt>
    <dgm:pt modelId="{B4C1A2F1-1951-4F69-BAF7-A6B3546AC0E8}" type="pres">
      <dgm:prSet presAssocID="{C2F26233-26A4-4491-9048-B8F5A0D70D34}" presName="circ3Tx" presStyleLbl="revTx" presStyleIdx="0" presStyleCnt="0">
        <dgm:presLayoutVars>
          <dgm:chMax val="0"/>
          <dgm:chPref val="0"/>
          <dgm:bulletEnabled val="1"/>
        </dgm:presLayoutVars>
      </dgm:prSet>
      <dgm:spPr/>
    </dgm:pt>
  </dgm:ptLst>
  <dgm:cxnLst>
    <dgm:cxn modelId="{FAE3F312-C8C9-4B32-B742-14A49C84122F}" type="presOf" srcId="{026F5D27-1827-4D36-A6C4-C84D64E6CEEA}" destId="{D942F5BD-FCB8-4CB1-A213-E039C65D313F}" srcOrd="0" destOrd="0" presId="urn:microsoft.com/office/officeart/2005/8/layout/venn1"/>
    <dgm:cxn modelId="{6B63DF59-128E-4710-98D8-6AB60B2BCFDE}" srcId="{F73FABD6-99C4-4A58-87D1-B519B242B620}" destId="{C2F26233-26A4-4491-9048-B8F5A0D70D34}" srcOrd="2" destOrd="0" parTransId="{C5C15503-5016-4F47-BFD9-B8532E2FF95C}" sibTransId="{64F7A485-4EE5-4329-986C-91DC07DE9DC1}"/>
    <dgm:cxn modelId="{D066B19C-E068-436A-AF59-E338ADD64782}" type="presOf" srcId="{F73FABD6-99C4-4A58-87D1-B519B242B620}" destId="{64593B5C-9F05-4478-A58D-FF75BEF392EA}" srcOrd="0" destOrd="0" presId="urn:microsoft.com/office/officeart/2005/8/layout/venn1"/>
    <dgm:cxn modelId="{1691E8A5-1BEA-4CF9-932C-890096599EA0}" type="presOf" srcId="{C2F26233-26A4-4491-9048-B8F5A0D70D34}" destId="{B4C1A2F1-1951-4F69-BAF7-A6B3546AC0E8}" srcOrd="1" destOrd="0" presId="urn:microsoft.com/office/officeart/2005/8/layout/venn1"/>
    <dgm:cxn modelId="{FA97EEB6-EAED-4CC4-A6E9-FB22C17E294A}" srcId="{F73FABD6-99C4-4A58-87D1-B519B242B620}" destId="{F89FFE5B-150A-4F07-9B8B-FE11A74F60A5}" srcOrd="1" destOrd="0" parTransId="{C74DD234-3B02-4EF7-8B4A-44E7E222AF2E}" sibTransId="{163F198A-ECD3-4109-AF01-CF5147475A3B}"/>
    <dgm:cxn modelId="{882001B7-5198-4636-AF1D-79CC9365423A}" type="presOf" srcId="{F89FFE5B-150A-4F07-9B8B-FE11A74F60A5}" destId="{7FF16278-A761-4873-8F31-E6CA70AF6AD6}" srcOrd="1" destOrd="0" presId="urn:microsoft.com/office/officeart/2005/8/layout/venn1"/>
    <dgm:cxn modelId="{3986A3D0-B42C-45C8-8677-6284E3B45C60}" srcId="{F73FABD6-99C4-4A58-87D1-B519B242B620}" destId="{026F5D27-1827-4D36-A6C4-C84D64E6CEEA}" srcOrd="0" destOrd="0" parTransId="{A0B9FC92-89DE-495D-9873-49DA88D516EC}" sibTransId="{BC200E21-C043-4365-B35E-43BB8795B43F}"/>
    <dgm:cxn modelId="{194359DA-49A0-4ABC-BA64-6F526A18A3B2}" type="presOf" srcId="{C2F26233-26A4-4491-9048-B8F5A0D70D34}" destId="{5EF20FC3-6D4F-45FD-BBEC-102AB3318B83}" srcOrd="0" destOrd="0" presId="urn:microsoft.com/office/officeart/2005/8/layout/venn1"/>
    <dgm:cxn modelId="{E917B3E0-3312-4FEA-B96E-EDB4104149DE}" type="presOf" srcId="{026F5D27-1827-4D36-A6C4-C84D64E6CEEA}" destId="{69BBAE27-68E3-4621-ADF6-67BE3732C402}" srcOrd="1" destOrd="0" presId="urn:microsoft.com/office/officeart/2005/8/layout/venn1"/>
    <dgm:cxn modelId="{DF9280EE-FAA3-4418-B031-B79F931B895E}" type="presOf" srcId="{F89FFE5B-150A-4F07-9B8B-FE11A74F60A5}" destId="{81D5F87C-48F5-424B-8A3A-CD02403D9075}" srcOrd="0" destOrd="0" presId="urn:microsoft.com/office/officeart/2005/8/layout/venn1"/>
    <dgm:cxn modelId="{E907A5A3-4E6C-43F6-983B-2D0CB0C8BD19}" type="presParOf" srcId="{64593B5C-9F05-4478-A58D-FF75BEF392EA}" destId="{D942F5BD-FCB8-4CB1-A213-E039C65D313F}" srcOrd="0" destOrd="0" presId="urn:microsoft.com/office/officeart/2005/8/layout/venn1"/>
    <dgm:cxn modelId="{EFF5D7C9-3056-4023-8527-105323E6BCE5}" type="presParOf" srcId="{64593B5C-9F05-4478-A58D-FF75BEF392EA}" destId="{69BBAE27-68E3-4621-ADF6-67BE3732C402}" srcOrd="1" destOrd="0" presId="urn:microsoft.com/office/officeart/2005/8/layout/venn1"/>
    <dgm:cxn modelId="{99F4FB47-787E-4CE4-B551-7BE0CD7FEFA9}" type="presParOf" srcId="{64593B5C-9F05-4478-A58D-FF75BEF392EA}" destId="{81D5F87C-48F5-424B-8A3A-CD02403D9075}" srcOrd="2" destOrd="0" presId="urn:microsoft.com/office/officeart/2005/8/layout/venn1"/>
    <dgm:cxn modelId="{9ADBB0E9-ADB5-45CC-A13A-4CDEA0B18DDF}" type="presParOf" srcId="{64593B5C-9F05-4478-A58D-FF75BEF392EA}" destId="{7FF16278-A761-4873-8F31-E6CA70AF6AD6}" srcOrd="3" destOrd="0" presId="urn:microsoft.com/office/officeart/2005/8/layout/venn1"/>
    <dgm:cxn modelId="{0B808BF7-6C2C-412A-B418-CDB9BB6F59F6}" type="presParOf" srcId="{64593B5C-9F05-4478-A58D-FF75BEF392EA}" destId="{5EF20FC3-6D4F-45FD-BBEC-102AB3318B83}" srcOrd="4" destOrd="0" presId="urn:microsoft.com/office/officeart/2005/8/layout/venn1"/>
    <dgm:cxn modelId="{DE8131E6-7CD9-4FC4-827F-8E5A1E790538}" type="presParOf" srcId="{64593B5C-9F05-4478-A58D-FF75BEF392EA}" destId="{B4C1A2F1-1951-4F69-BAF7-A6B3546AC0E8}"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2F5BD-FCB8-4CB1-A213-E039C65D313F}">
      <dsp:nvSpPr>
        <dsp:cNvPr id="0" name=""/>
        <dsp:cNvSpPr/>
      </dsp:nvSpPr>
      <dsp:spPr>
        <a:xfrm>
          <a:off x="1245870" y="42693"/>
          <a:ext cx="2049303" cy="2049303"/>
        </a:xfrm>
        <a:prstGeom prst="ellipse">
          <a:avLst/>
        </a:prstGeom>
        <a:solidFill>
          <a:schemeClr val="accent1">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Economical</a:t>
          </a:r>
          <a:endParaRPr lang="en-IN" sz="1800" kern="1200" dirty="0"/>
        </a:p>
      </dsp:txBody>
      <dsp:txXfrm>
        <a:off x="1519110" y="401321"/>
        <a:ext cx="1502822" cy="922186"/>
      </dsp:txXfrm>
    </dsp:sp>
    <dsp:sp modelId="{81D5F87C-48F5-424B-8A3A-CD02403D9075}">
      <dsp:nvSpPr>
        <dsp:cNvPr id="0" name=""/>
        <dsp:cNvSpPr/>
      </dsp:nvSpPr>
      <dsp:spPr>
        <a:xfrm>
          <a:off x="1985327" y="1323508"/>
          <a:ext cx="2049303" cy="204930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Interpretable</a:t>
          </a:r>
          <a:endParaRPr lang="en-IN" sz="1800" kern="1200" dirty="0"/>
        </a:p>
      </dsp:txBody>
      <dsp:txXfrm>
        <a:off x="2612072" y="1852912"/>
        <a:ext cx="1229582" cy="1127116"/>
      </dsp:txXfrm>
    </dsp:sp>
    <dsp:sp modelId="{5EF20FC3-6D4F-45FD-BBEC-102AB3318B83}">
      <dsp:nvSpPr>
        <dsp:cNvPr id="0" name=""/>
        <dsp:cNvSpPr/>
      </dsp:nvSpPr>
      <dsp:spPr>
        <a:xfrm>
          <a:off x="506413" y="1323508"/>
          <a:ext cx="2049303" cy="204930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Adaptable</a:t>
          </a:r>
          <a:endParaRPr lang="en-IN" sz="1800" kern="1200" dirty="0"/>
        </a:p>
      </dsp:txBody>
      <dsp:txXfrm>
        <a:off x="699389" y="1852912"/>
        <a:ext cx="1229582" cy="112711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72ea0aa71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272ea0aa71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07" name="Google Shape;107;g272ea0aa71f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2ea0aa71f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272ea0aa71f_1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Courier New"/>
              <a:buChar char="o"/>
            </a:pPr>
            <a:r>
              <a:rPr lang="en-GB">
                <a:solidFill>
                  <a:schemeClr val="dk1"/>
                </a:solidFill>
              </a:rPr>
              <a:t>Devise a meta-teacher T′</a:t>
            </a:r>
            <a:r>
              <a:rPr lang="en-GB" b="1" i="1">
                <a:solidFill>
                  <a:schemeClr val="dk1"/>
                </a:solidFill>
              </a:rPr>
              <a:t> </a:t>
            </a:r>
            <a:r>
              <a:rPr lang="en-GB">
                <a:solidFill>
                  <a:schemeClr val="dk1"/>
                </a:solidFill>
              </a:rPr>
              <a:t>to jointly optimize both teacher and student performances</a:t>
            </a:r>
            <a:endParaRPr>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Unlike Zhou et al., we don’t need a full fine-tuned meta-teacher. Even a discriminator model can act as meta-teacher.</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Meta-teacher is trained on a separate quiz dataset (sample of training)</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The meta-teacher obtains the hidden states for each quiz input from both the teacher </a:t>
            </a:r>
            <a:r>
              <a:rPr lang="en-GB" sz="1000">
                <a:solidFill>
                  <a:schemeClr val="dk1"/>
                </a:solidFill>
              </a:rPr>
              <a:t>T</a:t>
            </a:r>
            <a:r>
              <a:rPr lang="en-GB">
                <a:solidFill>
                  <a:schemeClr val="dk1"/>
                </a:solidFill>
              </a:rPr>
              <a:t> and the student </a:t>
            </a:r>
            <a:r>
              <a:rPr lang="en-GB" sz="1000">
                <a:solidFill>
                  <a:schemeClr val="dk1"/>
                </a:solidFill>
              </a:rPr>
              <a:t>S</a:t>
            </a:r>
            <a:r>
              <a:rPr lang="en-GB">
                <a:solidFill>
                  <a:schemeClr val="dk1"/>
                </a:solidFill>
              </a:rPr>
              <a:t> models and computes the meta outputs</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competitive</a:t>
            </a:r>
            <a:r>
              <a:rPr lang="en-GB">
                <a:solidFill>
                  <a:schemeClr val="dk1"/>
                </a:solidFill>
              </a:rPr>
              <a:t> loss, the meta teacher maximizes the teacher-student margin of outputs, along with minimizing the loss for the teacher.</a:t>
            </a:r>
            <a:endParaRPr/>
          </a:p>
          <a:p>
            <a:pPr marL="457200" lvl="0" indent="0" algn="l" rtl="0">
              <a:lnSpc>
                <a:spcPct val="115000"/>
              </a:lnSpc>
              <a:spcBef>
                <a:spcPts val="0"/>
              </a:spcBef>
              <a:spcAft>
                <a:spcPts val="0"/>
              </a:spcAft>
              <a:buSzPts val="1100"/>
              <a:buNone/>
            </a:pP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collaborative</a:t>
            </a:r>
            <a:r>
              <a:rPr lang="en-GB">
                <a:solidFill>
                  <a:schemeClr val="dk1"/>
                </a:solidFill>
              </a:rPr>
              <a:t> loss formulation, the meta teacher minimizes the joint loss of teacher and student</a:t>
            </a:r>
            <a:endParaRPr/>
          </a:p>
          <a:p>
            <a:pPr marL="0" lvl="0" indent="0" algn="l" rtl="0">
              <a:lnSpc>
                <a:spcPct val="100000"/>
              </a:lnSpc>
              <a:spcBef>
                <a:spcPts val="0"/>
              </a:spcBef>
              <a:spcAft>
                <a:spcPts val="0"/>
              </a:spcAft>
              <a:buSzPts val="1100"/>
              <a:buNone/>
            </a:pPr>
            <a:endParaRPr/>
          </a:p>
        </p:txBody>
      </p:sp>
      <p:sp>
        <p:nvSpPr>
          <p:cNvPr id="235" name="Google Shape;235;g272ea0aa71f_1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9421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2ea0aa71f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272ea0aa71f_1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Courier New"/>
              <a:buChar char="o"/>
            </a:pPr>
            <a:r>
              <a:rPr lang="en-GB">
                <a:solidFill>
                  <a:schemeClr val="dk1"/>
                </a:solidFill>
              </a:rPr>
              <a:t>Devise a meta-teacher T′</a:t>
            </a:r>
            <a:r>
              <a:rPr lang="en-GB" b="1" i="1">
                <a:solidFill>
                  <a:schemeClr val="dk1"/>
                </a:solidFill>
              </a:rPr>
              <a:t> </a:t>
            </a:r>
            <a:r>
              <a:rPr lang="en-GB">
                <a:solidFill>
                  <a:schemeClr val="dk1"/>
                </a:solidFill>
              </a:rPr>
              <a:t>to jointly optimize both teacher and student performances</a:t>
            </a:r>
            <a:endParaRPr>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Unlike Zhou et al., we don’t need a full fine-tuned meta-teacher. Even a discriminator model can act as meta-teacher.</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Meta-teacher is trained on a separate quiz dataset (sample of training)</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The meta-teacher obtains the hidden states for each quiz input from both the teacher </a:t>
            </a:r>
            <a:r>
              <a:rPr lang="en-GB" sz="1000">
                <a:solidFill>
                  <a:schemeClr val="dk1"/>
                </a:solidFill>
              </a:rPr>
              <a:t>T</a:t>
            </a:r>
            <a:r>
              <a:rPr lang="en-GB">
                <a:solidFill>
                  <a:schemeClr val="dk1"/>
                </a:solidFill>
              </a:rPr>
              <a:t> and the student </a:t>
            </a:r>
            <a:r>
              <a:rPr lang="en-GB" sz="1000">
                <a:solidFill>
                  <a:schemeClr val="dk1"/>
                </a:solidFill>
              </a:rPr>
              <a:t>S</a:t>
            </a:r>
            <a:r>
              <a:rPr lang="en-GB">
                <a:solidFill>
                  <a:schemeClr val="dk1"/>
                </a:solidFill>
              </a:rPr>
              <a:t> models and computes the meta outputs</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competitive</a:t>
            </a:r>
            <a:r>
              <a:rPr lang="en-GB">
                <a:solidFill>
                  <a:schemeClr val="dk1"/>
                </a:solidFill>
              </a:rPr>
              <a:t> loss, the meta teacher maximizes the teacher-student margin of outputs, along with minimizing the loss for the teacher.</a:t>
            </a:r>
            <a:endParaRPr/>
          </a:p>
          <a:p>
            <a:pPr marL="457200" lvl="0" indent="0" algn="l" rtl="0">
              <a:lnSpc>
                <a:spcPct val="115000"/>
              </a:lnSpc>
              <a:spcBef>
                <a:spcPts val="0"/>
              </a:spcBef>
              <a:spcAft>
                <a:spcPts val="0"/>
              </a:spcAft>
              <a:buSzPts val="1100"/>
              <a:buNone/>
            </a:pP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collaborative</a:t>
            </a:r>
            <a:r>
              <a:rPr lang="en-GB">
                <a:solidFill>
                  <a:schemeClr val="dk1"/>
                </a:solidFill>
              </a:rPr>
              <a:t> loss formulation, the meta teacher minimizes the joint loss of teacher and student</a:t>
            </a:r>
            <a:endParaRPr/>
          </a:p>
          <a:p>
            <a:pPr marL="0" lvl="0" indent="0" algn="l" rtl="0">
              <a:lnSpc>
                <a:spcPct val="100000"/>
              </a:lnSpc>
              <a:spcBef>
                <a:spcPts val="0"/>
              </a:spcBef>
              <a:spcAft>
                <a:spcPts val="0"/>
              </a:spcAft>
              <a:buSzPts val="1100"/>
              <a:buNone/>
            </a:pPr>
            <a:endParaRPr/>
          </a:p>
        </p:txBody>
      </p:sp>
      <p:sp>
        <p:nvSpPr>
          <p:cNvPr id="235" name="Google Shape;235;g272ea0aa71f_1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7036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2ea0aa71f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272ea0aa71f_1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Courier New"/>
              <a:buChar char="o"/>
            </a:pPr>
            <a:r>
              <a:rPr lang="en-GB">
                <a:solidFill>
                  <a:schemeClr val="dk1"/>
                </a:solidFill>
              </a:rPr>
              <a:t>Devise a meta-teacher T′</a:t>
            </a:r>
            <a:r>
              <a:rPr lang="en-GB" b="1" i="1">
                <a:solidFill>
                  <a:schemeClr val="dk1"/>
                </a:solidFill>
              </a:rPr>
              <a:t> </a:t>
            </a:r>
            <a:r>
              <a:rPr lang="en-GB">
                <a:solidFill>
                  <a:schemeClr val="dk1"/>
                </a:solidFill>
              </a:rPr>
              <a:t>to jointly optimize both teacher and student performances</a:t>
            </a:r>
            <a:endParaRPr>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Unlike Zhou et al., we don’t need a full fine-tuned meta-teacher. Even a discriminator model can act as meta-teacher.</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Meta-teacher is trained on a separate quiz dataset (sample of training)</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The meta-teacher obtains the hidden states for each quiz input from both the teacher </a:t>
            </a:r>
            <a:r>
              <a:rPr lang="en-GB" sz="1000">
                <a:solidFill>
                  <a:schemeClr val="dk1"/>
                </a:solidFill>
              </a:rPr>
              <a:t>T</a:t>
            </a:r>
            <a:r>
              <a:rPr lang="en-GB">
                <a:solidFill>
                  <a:schemeClr val="dk1"/>
                </a:solidFill>
              </a:rPr>
              <a:t> and the student </a:t>
            </a:r>
            <a:r>
              <a:rPr lang="en-GB" sz="1000">
                <a:solidFill>
                  <a:schemeClr val="dk1"/>
                </a:solidFill>
              </a:rPr>
              <a:t>S</a:t>
            </a:r>
            <a:r>
              <a:rPr lang="en-GB">
                <a:solidFill>
                  <a:schemeClr val="dk1"/>
                </a:solidFill>
              </a:rPr>
              <a:t> models and computes the meta outputs</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competitive</a:t>
            </a:r>
            <a:r>
              <a:rPr lang="en-GB">
                <a:solidFill>
                  <a:schemeClr val="dk1"/>
                </a:solidFill>
              </a:rPr>
              <a:t> loss, the meta teacher maximizes the teacher-student margin of outputs, along with minimizing the loss for the teacher.</a:t>
            </a:r>
            <a:endParaRPr/>
          </a:p>
          <a:p>
            <a:pPr marL="457200" lvl="0" indent="0" algn="l" rtl="0">
              <a:lnSpc>
                <a:spcPct val="115000"/>
              </a:lnSpc>
              <a:spcBef>
                <a:spcPts val="0"/>
              </a:spcBef>
              <a:spcAft>
                <a:spcPts val="0"/>
              </a:spcAft>
              <a:buSzPts val="1100"/>
              <a:buNone/>
            </a:pP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collaborative</a:t>
            </a:r>
            <a:r>
              <a:rPr lang="en-GB">
                <a:solidFill>
                  <a:schemeClr val="dk1"/>
                </a:solidFill>
              </a:rPr>
              <a:t> loss formulation, the meta teacher minimizes the joint loss of teacher and student</a:t>
            </a:r>
            <a:endParaRPr/>
          </a:p>
          <a:p>
            <a:pPr marL="0" lvl="0" indent="0" algn="l" rtl="0">
              <a:lnSpc>
                <a:spcPct val="100000"/>
              </a:lnSpc>
              <a:spcBef>
                <a:spcPts val="0"/>
              </a:spcBef>
              <a:spcAft>
                <a:spcPts val="0"/>
              </a:spcAft>
              <a:buSzPts val="1100"/>
              <a:buNone/>
            </a:pPr>
            <a:endParaRPr/>
          </a:p>
        </p:txBody>
      </p:sp>
      <p:sp>
        <p:nvSpPr>
          <p:cNvPr id="235" name="Google Shape;235;g272ea0aa71f_1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2ea0aa71f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272ea0aa71f_1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Courier New"/>
              <a:buChar char="o"/>
            </a:pPr>
            <a:r>
              <a:rPr lang="en-GB">
                <a:solidFill>
                  <a:schemeClr val="dk1"/>
                </a:solidFill>
              </a:rPr>
              <a:t>Devise a meta-teacher T′</a:t>
            </a:r>
            <a:r>
              <a:rPr lang="en-GB" b="1" i="1">
                <a:solidFill>
                  <a:schemeClr val="dk1"/>
                </a:solidFill>
              </a:rPr>
              <a:t> </a:t>
            </a:r>
            <a:r>
              <a:rPr lang="en-GB">
                <a:solidFill>
                  <a:schemeClr val="dk1"/>
                </a:solidFill>
              </a:rPr>
              <a:t>to jointly optimize both teacher and student performances</a:t>
            </a:r>
            <a:endParaRPr>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Unlike Zhou et al., we don’t need a full fine-tuned meta-teacher. Even a discriminator model can act as meta-teacher.</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Meta-teacher is trained on a separate quiz dataset (sample of training)</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The meta-teacher obtains the hidden states for each quiz input from both the teacher </a:t>
            </a:r>
            <a:r>
              <a:rPr lang="en-GB" sz="1000">
                <a:solidFill>
                  <a:schemeClr val="dk1"/>
                </a:solidFill>
              </a:rPr>
              <a:t>T</a:t>
            </a:r>
            <a:r>
              <a:rPr lang="en-GB">
                <a:solidFill>
                  <a:schemeClr val="dk1"/>
                </a:solidFill>
              </a:rPr>
              <a:t> and the student </a:t>
            </a:r>
            <a:r>
              <a:rPr lang="en-GB" sz="1000">
                <a:solidFill>
                  <a:schemeClr val="dk1"/>
                </a:solidFill>
              </a:rPr>
              <a:t>S</a:t>
            </a:r>
            <a:r>
              <a:rPr lang="en-GB">
                <a:solidFill>
                  <a:schemeClr val="dk1"/>
                </a:solidFill>
              </a:rPr>
              <a:t> models and computes the meta outputs</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competitive</a:t>
            </a:r>
            <a:r>
              <a:rPr lang="en-GB">
                <a:solidFill>
                  <a:schemeClr val="dk1"/>
                </a:solidFill>
              </a:rPr>
              <a:t> loss, the meta teacher maximizes the teacher-student margin of outputs, along with minimizing the loss for the teacher.</a:t>
            </a:r>
            <a:endParaRPr/>
          </a:p>
          <a:p>
            <a:pPr marL="457200" lvl="0" indent="0" algn="l" rtl="0">
              <a:lnSpc>
                <a:spcPct val="115000"/>
              </a:lnSpc>
              <a:spcBef>
                <a:spcPts val="0"/>
              </a:spcBef>
              <a:spcAft>
                <a:spcPts val="0"/>
              </a:spcAft>
              <a:buSzPts val="1100"/>
              <a:buNone/>
            </a:pP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collaborative</a:t>
            </a:r>
            <a:r>
              <a:rPr lang="en-GB">
                <a:solidFill>
                  <a:schemeClr val="dk1"/>
                </a:solidFill>
              </a:rPr>
              <a:t> loss formulation, the meta teacher minimizes the joint loss of teacher and student</a:t>
            </a:r>
            <a:endParaRPr/>
          </a:p>
          <a:p>
            <a:pPr marL="0" lvl="0" indent="0" algn="l" rtl="0">
              <a:lnSpc>
                <a:spcPct val="100000"/>
              </a:lnSpc>
              <a:spcBef>
                <a:spcPts val="0"/>
              </a:spcBef>
              <a:spcAft>
                <a:spcPts val="0"/>
              </a:spcAft>
              <a:buSzPts val="1100"/>
              <a:buNone/>
            </a:pPr>
            <a:endParaRPr/>
          </a:p>
        </p:txBody>
      </p:sp>
      <p:sp>
        <p:nvSpPr>
          <p:cNvPr id="235" name="Google Shape;235;g272ea0aa71f_1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667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2ea0aa71f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272ea0aa71f_1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Courier New"/>
              <a:buChar char="o"/>
            </a:pPr>
            <a:r>
              <a:rPr lang="en-GB">
                <a:solidFill>
                  <a:schemeClr val="dk1"/>
                </a:solidFill>
              </a:rPr>
              <a:t>Devise a meta-teacher T′</a:t>
            </a:r>
            <a:r>
              <a:rPr lang="en-GB" b="1" i="1">
                <a:solidFill>
                  <a:schemeClr val="dk1"/>
                </a:solidFill>
              </a:rPr>
              <a:t> </a:t>
            </a:r>
            <a:r>
              <a:rPr lang="en-GB">
                <a:solidFill>
                  <a:schemeClr val="dk1"/>
                </a:solidFill>
              </a:rPr>
              <a:t>to jointly optimize both teacher and student performances</a:t>
            </a:r>
            <a:endParaRPr>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Unlike Zhou et al., we don’t need a full fine-tuned meta-teacher. Even a discriminator model can act as meta-teacher.</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Meta-teacher is trained on a separate quiz dataset (sample of training)</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The meta-teacher obtains the hidden states for each quiz input from both the teacher </a:t>
            </a:r>
            <a:r>
              <a:rPr lang="en-GB" sz="1000">
                <a:solidFill>
                  <a:schemeClr val="dk1"/>
                </a:solidFill>
              </a:rPr>
              <a:t>T</a:t>
            </a:r>
            <a:r>
              <a:rPr lang="en-GB">
                <a:solidFill>
                  <a:schemeClr val="dk1"/>
                </a:solidFill>
              </a:rPr>
              <a:t> and the student </a:t>
            </a:r>
            <a:r>
              <a:rPr lang="en-GB" sz="1000">
                <a:solidFill>
                  <a:schemeClr val="dk1"/>
                </a:solidFill>
              </a:rPr>
              <a:t>S</a:t>
            </a:r>
            <a:r>
              <a:rPr lang="en-GB">
                <a:solidFill>
                  <a:schemeClr val="dk1"/>
                </a:solidFill>
              </a:rPr>
              <a:t> models and computes the meta outputs</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competitive</a:t>
            </a:r>
            <a:r>
              <a:rPr lang="en-GB">
                <a:solidFill>
                  <a:schemeClr val="dk1"/>
                </a:solidFill>
              </a:rPr>
              <a:t> loss, the meta teacher maximizes the teacher-student margin of outputs, along with minimizing the loss for the teacher.</a:t>
            </a:r>
            <a:endParaRPr/>
          </a:p>
          <a:p>
            <a:pPr marL="457200" lvl="0" indent="0" algn="l" rtl="0">
              <a:lnSpc>
                <a:spcPct val="115000"/>
              </a:lnSpc>
              <a:spcBef>
                <a:spcPts val="0"/>
              </a:spcBef>
              <a:spcAft>
                <a:spcPts val="0"/>
              </a:spcAft>
              <a:buSzPts val="1100"/>
              <a:buNone/>
            </a:pP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collaborative</a:t>
            </a:r>
            <a:r>
              <a:rPr lang="en-GB">
                <a:solidFill>
                  <a:schemeClr val="dk1"/>
                </a:solidFill>
              </a:rPr>
              <a:t> loss formulation, the meta teacher minimizes the joint loss of teacher and student</a:t>
            </a:r>
            <a:endParaRPr/>
          </a:p>
          <a:p>
            <a:pPr marL="0" lvl="0" indent="0" algn="l" rtl="0">
              <a:lnSpc>
                <a:spcPct val="100000"/>
              </a:lnSpc>
              <a:spcBef>
                <a:spcPts val="0"/>
              </a:spcBef>
              <a:spcAft>
                <a:spcPts val="0"/>
              </a:spcAft>
              <a:buSzPts val="1100"/>
              <a:buNone/>
            </a:pPr>
            <a:endParaRPr/>
          </a:p>
        </p:txBody>
      </p:sp>
      <p:sp>
        <p:nvSpPr>
          <p:cNvPr id="235" name="Google Shape;235;g272ea0aa71f_1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7250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2ea0aa71f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272ea0aa71f_1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Courier New"/>
              <a:buChar char="o"/>
            </a:pPr>
            <a:r>
              <a:rPr lang="en-GB">
                <a:solidFill>
                  <a:schemeClr val="dk1"/>
                </a:solidFill>
              </a:rPr>
              <a:t>Devise a meta-teacher T′</a:t>
            </a:r>
            <a:r>
              <a:rPr lang="en-GB" b="1" i="1">
                <a:solidFill>
                  <a:schemeClr val="dk1"/>
                </a:solidFill>
              </a:rPr>
              <a:t> </a:t>
            </a:r>
            <a:r>
              <a:rPr lang="en-GB">
                <a:solidFill>
                  <a:schemeClr val="dk1"/>
                </a:solidFill>
              </a:rPr>
              <a:t>to jointly optimize both teacher and student performances</a:t>
            </a:r>
            <a:endParaRPr>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Unlike Zhou et al., we don’t need a full fine-tuned meta-teacher. Even a discriminator model can act as meta-teacher.</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Meta-teacher is trained on a separate quiz dataset (sample of training)</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The meta-teacher obtains the hidden states for each quiz input from both the teacher </a:t>
            </a:r>
            <a:r>
              <a:rPr lang="en-GB" sz="1000">
                <a:solidFill>
                  <a:schemeClr val="dk1"/>
                </a:solidFill>
              </a:rPr>
              <a:t>T</a:t>
            </a:r>
            <a:r>
              <a:rPr lang="en-GB">
                <a:solidFill>
                  <a:schemeClr val="dk1"/>
                </a:solidFill>
              </a:rPr>
              <a:t> and the student </a:t>
            </a:r>
            <a:r>
              <a:rPr lang="en-GB" sz="1000">
                <a:solidFill>
                  <a:schemeClr val="dk1"/>
                </a:solidFill>
              </a:rPr>
              <a:t>S</a:t>
            </a:r>
            <a:r>
              <a:rPr lang="en-GB">
                <a:solidFill>
                  <a:schemeClr val="dk1"/>
                </a:solidFill>
              </a:rPr>
              <a:t> models and computes the meta outputs</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competitive</a:t>
            </a:r>
            <a:r>
              <a:rPr lang="en-GB">
                <a:solidFill>
                  <a:schemeClr val="dk1"/>
                </a:solidFill>
              </a:rPr>
              <a:t> loss, the meta teacher maximizes the teacher-student margin of outputs, along with minimizing the loss for the teacher.</a:t>
            </a:r>
            <a:endParaRPr/>
          </a:p>
          <a:p>
            <a:pPr marL="457200" lvl="0" indent="0" algn="l" rtl="0">
              <a:lnSpc>
                <a:spcPct val="115000"/>
              </a:lnSpc>
              <a:spcBef>
                <a:spcPts val="0"/>
              </a:spcBef>
              <a:spcAft>
                <a:spcPts val="0"/>
              </a:spcAft>
              <a:buSzPts val="1100"/>
              <a:buNone/>
            </a:pP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collaborative</a:t>
            </a:r>
            <a:r>
              <a:rPr lang="en-GB">
                <a:solidFill>
                  <a:schemeClr val="dk1"/>
                </a:solidFill>
              </a:rPr>
              <a:t> loss formulation, the meta teacher minimizes the joint loss of teacher and student</a:t>
            </a:r>
            <a:endParaRPr/>
          </a:p>
          <a:p>
            <a:pPr marL="0" lvl="0" indent="0" algn="l" rtl="0">
              <a:lnSpc>
                <a:spcPct val="100000"/>
              </a:lnSpc>
              <a:spcBef>
                <a:spcPts val="0"/>
              </a:spcBef>
              <a:spcAft>
                <a:spcPts val="0"/>
              </a:spcAft>
              <a:buSzPts val="1100"/>
              <a:buNone/>
            </a:pPr>
            <a:endParaRPr/>
          </a:p>
        </p:txBody>
      </p:sp>
      <p:sp>
        <p:nvSpPr>
          <p:cNvPr id="235" name="Google Shape;235;g272ea0aa71f_1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61365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72ea0aa71f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272ea0aa71f_1_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Courier New"/>
              <a:buChar char="o"/>
            </a:pPr>
            <a:r>
              <a:rPr lang="en-GB">
                <a:solidFill>
                  <a:schemeClr val="dk1"/>
                </a:solidFill>
              </a:rPr>
              <a:t>Devise a meta-teacher T′</a:t>
            </a:r>
            <a:r>
              <a:rPr lang="en-GB" b="1" i="1">
                <a:solidFill>
                  <a:schemeClr val="dk1"/>
                </a:solidFill>
              </a:rPr>
              <a:t> </a:t>
            </a:r>
            <a:r>
              <a:rPr lang="en-GB">
                <a:solidFill>
                  <a:schemeClr val="dk1"/>
                </a:solidFill>
              </a:rPr>
              <a:t>to jointly optimize both teacher and student performances</a:t>
            </a:r>
            <a:endParaRPr>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Unlike Zhou et al., we don’t need a full fine-tuned meta-teacher. Even a discriminator model can act as meta-teacher.</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Meta-teacher is trained on a separate quiz dataset (sample of training)</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The meta-teacher obtains the hidden states for each quiz input from both the teacher </a:t>
            </a:r>
            <a:r>
              <a:rPr lang="en-GB" sz="1000">
                <a:solidFill>
                  <a:schemeClr val="dk1"/>
                </a:solidFill>
              </a:rPr>
              <a:t>T</a:t>
            </a:r>
            <a:r>
              <a:rPr lang="en-GB">
                <a:solidFill>
                  <a:schemeClr val="dk1"/>
                </a:solidFill>
              </a:rPr>
              <a:t> and the student </a:t>
            </a:r>
            <a:r>
              <a:rPr lang="en-GB" sz="1000">
                <a:solidFill>
                  <a:schemeClr val="dk1"/>
                </a:solidFill>
              </a:rPr>
              <a:t>S</a:t>
            </a:r>
            <a:r>
              <a:rPr lang="en-GB">
                <a:solidFill>
                  <a:schemeClr val="dk1"/>
                </a:solidFill>
              </a:rPr>
              <a:t> models and computes the meta outputs</a:t>
            </a:r>
            <a:endParaRPr/>
          </a:p>
          <a:p>
            <a:pPr marL="457200" lvl="0" indent="0" algn="l" rtl="0">
              <a:lnSpc>
                <a:spcPct val="115000"/>
              </a:lnSpc>
              <a:spcBef>
                <a:spcPts val="0"/>
              </a:spcBef>
              <a:spcAft>
                <a:spcPts val="0"/>
              </a:spcAft>
              <a:buSzPts val="1100"/>
              <a:buNone/>
            </a:pPr>
            <a:endParaRPr>
              <a:solidFill>
                <a:schemeClr val="dk1"/>
              </a:solidFill>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competitive</a:t>
            </a:r>
            <a:r>
              <a:rPr lang="en-GB">
                <a:solidFill>
                  <a:schemeClr val="dk1"/>
                </a:solidFill>
              </a:rPr>
              <a:t> loss, the meta teacher maximizes the teacher-student margin of outputs, along with minimizing the loss for the teacher.</a:t>
            </a:r>
            <a:endParaRPr/>
          </a:p>
          <a:p>
            <a:pPr marL="457200" lvl="0" indent="0" algn="l" rtl="0">
              <a:lnSpc>
                <a:spcPct val="115000"/>
              </a:lnSpc>
              <a:spcBef>
                <a:spcPts val="0"/>
              </a:spcBef>
              <a:spcAft>
                <a:spcPts val="0"/>
              </a:spcAft>
              <a:buSzPts val="1100"/>
              <a:buNone/>
            </a:pP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SzPts val="1400"/>
              <a:buFont typeface="Courier New"/>
              <a:buChar char="o"/>
            </a:pPr>
            <a:r>
              <a:rPr lang="en-GB">
                <a:solidFill>
                  <a:schemeClr val="dk1"/>
                </a:solidFill>
              </a:rPr>
              <a:t>Under the </a:t>
            </a:r>
            <a:r>
              <a:rPr lang="en-GB" i="1">
                <a:solidFill>
                  <a:schemeClr val="dk1"/>
                </a:solidFill>
              </a:rPr>
              <a:t>collaborative</a:t>
            </a:r>
            <a:r>
              <a:rPr lang="en-GB">
                <a:solidFill>
                  <a:schemeClr val="dk1"/>
                </a:solidFill>
              </a:rPr>
              <a:t> loss formulation, the meta teacher minimizes the joint loss of teacher and student</a:t>
            </a:r>
            <a:endParaRPr/>
          </a:p>
          <a:p>
            <a:pPr marL="0" lvl="0" indent="0" algn="l" rtl="0">
              <a:lnSpc>
                <a:spcPct val="100000"/>
              </a:lnSpc>
              <a:spcBef>
                <a:spcPts val="0"/>
              </a:spcBef>
              <a:spcAft>
                <a:spcPts val="0"/>
              </a:spcAft>
              <a:buSzPts val="1100"/>
              <a:buNone/>
            </a:pPr>
            <a:endParaRPr/>
          </a:p>
        </p:txBody>
      </p:sp>
      <p:sp>
        <p:nvSpPr>
          <p:cNvPr id="235" name="Google Shape;235;g272ea0aa71f_1_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3845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72ea0aa71f_1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272ea0aa71f_1_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74" name="Google Shape;274;g272ea0aa71f_1_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72ea0aa71f_1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272ea0aa71f_1_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93" name="Google Shape;293;g272ea0aa71f_1_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72ea0aa71f_1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72ea0aa71f_1_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01" name="Google Shape;301;g272ea0aa71f_1_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488cb4f01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488cb4f01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9159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2ea0aa71f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2ea0aa71f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03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72ea0aa71f_1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272ea0aa71f_1_1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14" name="Google Shape;314;g272ea0aa71f_1_1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72ea0aa71f_1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272ea0aa71f_1_2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66" name="Google Shape;366;g272ea0aa71f_1_2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e2d84baae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2e2d84baae5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An equivalence between the teacher and student manifolds ensure equivalence in the output spaces</a:t>
            </a:r>
            <a:endParaRPr/>
          </a:p>
          <a:p>
            <a:pPr marL="285750" marR="0" lvl="0" indent="-196850" algn="l" rtl="0">
              <a:lnSpc>
                <a:spcPct val="100000"/>
              </a:lnSpc>
              <a:spcBef>
                <a:spcPts val="0"/>
              </a:spcBef>
              <a:spcAft>
                <a:spcPts val="0"/>
              </a:spcAft>
              <a:buClr>
                <a:srgbClr val="000000"/>
              </a:buClr>
              <a:buSzPts val="1400"/>
              <a:buFont typeface="Courier New"/>
              <a:buNone/>
            </a:pPr>
            <a:endParaRPr sz="11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Homeomorphism ensures that the teacher and student model representations are topologically similar</a:t>
            </a:r>
            <a:endParaRPr/>
          </a:p>
          <a:p>
            <a:pPr marL="285750" marR="0" lvl="0" indent="-196850" algn="l" rtl="0">
              <a:lnSpc>
                <a:spcPct val="100000"/>
              </a:lnSpc>
              <a:spcBef>
                <a:spcPts val="0"/>
              </a:spcBef>
              <a:spcAft>
                <a:spcPts val="0"/>
              </a:spcAft>
              <a:buClr>
                <a:srgbClr val="000000"/>
              </a:buClr>
              <a:buSzPts val="1400"/>
              <a:buFont typeface="Courier New"/>
              <a:buNone/>
            </a:pPr>
            <a:endParaRPr sz="11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A student model homeomorphic to a multimodal teacher model is well-regularized and can avoid overfitting in the original student modality</a:t>
            </a:r>
            <a:endParaRPr/>
          </a:p>
        </p:txBody>
      </p:sp>
      <p:sp>
        <p:nvSpPr>
          <p:cNvPr id="373" name="Google Shape;373;g2e2d84baae5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18364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e2d84baae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2e2d84baae5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An equivalence between the teacher and student manifolds ensure equivalence in the output spaces</a:t>
            </a:r>
            <a:endParaRPr/>
          </a:p>
          <a:p>
            <a:pPr marL="285750" marR="0" lvl="0" indent="-196850" algn="l" rtl="0">
              <a:lnSpc>
                <a:spcPct val="100000"/>
              </a:lnSpc>
              <a:spcBef>
                <a:spcPts val="0"/>
              </a:spcBef>
              <a:spcAft>
                <a:spcPts val="0"/>
              </a:spcAft>
              <a:buClr>
                <a:srgbClr val="000000"/>
              </a:buClr>
              <a:buSzPts val="1400"/>
              <a:buFont typeface="Courier New"/>
              <a:buNone/>
            </a:pPr>
            <a:endParaRPr sz="11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Homeomorphism ensures that the teacher and student model representations are topologically similar</a:t>
            </a:r>
            <a:endParaRPr/>
          </a:p>
          <a:p>
            <a:pPr marL="285750" marR="0" lvl="0" indent="-196850" algn="l" rtl="0">
              <a:lnSpc>
                <a:spcPct val="100000"/>
              </a:lnSpc>
              <a:spcBef>
                <a:spcPts val="0"/>
              </a:spcBef>
              <a:spcAft>
                <a:spcPts val="0"/>
              </a:spcAft>
              <a:buClr>
                <a:srgbClr val="000000"/>
              </a:buClr>
              <a:buSzPts val="1400"/>
              <a:buFont typeface="Courier New"/>
              <a:buNone/>
            </a:pPr>
            <a:endParaRPr sz="11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A student model homeomorphic to a multimodal teacher model is well-regularized and can avoid overfitting in the original student modality</a:t>
            </a:r>
            <a:endParaRPr/>
          </a:p>
        </p:txBody>
      </p:sp>
      <p:sp>
        <p:nvSpPr>
          <p:cNvPr id="373" name="Google Shape;373;g2e2d84baae5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30980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e2d84baae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2e2d84baae5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An equivalence between the teacher and student manifolds ensure equivalence in the output spaces</a:t>
            </a:r>
            <a:endParaRPr/>
          </a:p>
          <a:p>
            <a:pPr marL="285750" marR="0" lvl="0" indent="-196850" algn="l" rtl="0">
              <a:lnSpc>
                <a:spcPct val="100000"/>
              </a:lnSpc>
              <a:spcBef>
                <a:spcPts val="0"/>
              </a:spcBef>
              <a:spcAft>
                <a:spcPts val="0"/>
              </a:spcAft>
              <a:buClr>
                <a:srgbClr val="000000"/>
              </a:buClr>
              <a:buSzPts val="1400"/>
              <a:buFont typeface="Courier New"/>
              <a:buNone/>
            </a:pPr>
            <a:endParaRPr sz="11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Homeomorphism ensures that the teacher and student model representations are topologically similar</a:t>
            </a:r>
            <a:endParaRPr/>
          </a:p>
          <a:p>
            <a:pPr marL="285750" marR="0" lvl="0" indent="-196850" algn="l" rtl="0">
              <a:lnSpc>
                <a:spcPct val="100000"/>
              </a:lnSpc>
              <a:spcBef>
                <a:spcPts val="0"/>
              </a:spcBef>
              <a:spcAft>
                <a:spcPts val="0"/>
              </a:spcAft>
              <a:buClr>
                <a:srgbClr val="000000"/>
              </a:buClr>
              <a:buSzPts val="1400"/>
              <a:buFont typeface="Courier New"/>
              <a:buNone/>
            </a:pPr>
            <a:endParaRPr sz="11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A student model homeomorphic to a multimodal teacher model is well-regularized and can avoid overfitting in the original student modality</a:t>
            </a:r>
            <a:endParaRPr/>
          </a:p>
        </p:txBody>
      </p:sp>
      <p:sp>
        <p:nvSpPr>
          <p:cNvPr id="373" name="Google Shape;373;g2e2d84baae5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74389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e2d84baae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2e2d84baae5_2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An equivalence between the teacher and student manifolds ensure equivalence in the output spaces</a:t>
            </a:r>
            <a:endParaRPr/>
          </a:p>
          <a:p>
            <a:pPr marL="285750" marR="0" lvl="0" indent="-196850" algn="l" rtl="0">
              <a:lnSpc>
                <a:spcPct val="100000"/>
              </a:lnSpc>
              <a:spcBef>
                <a:spcPts val="0"/>
              </a:spcBef>
              <a:spcAft>
                <a:spcPts val="0"/>
              </a:spcAft>
              <a:buClr>
                <a:srgbClr val="000000"/>
              </a:buClr>
              <a:buSzPts val="1400"/>
              <a:buFont typeface="Courier New"/>
              <a:buNone/>
            </a:pPr>
            <a:endParaRPr sz="11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Homeomorphism ensures that the teacher and student model representations are topologically similar</a:t>
            </a:r>
            <a:endParaRPr/>
          </a:p>
          <a:p>
            <a:pPr marL="285750" marR="0" lvl="0" indent="-196850" algn="l" rtl="0">
              <a:lnSpc>
                <a:spcPct val="100000"/>
              </a:lnSpc>
              <a:spcBef>
                <a:spcPts val="0"/>
              </a:spcBef>
              <a:spcAft>
                <a:spcPts val="0"/>
              </a:spcAft>
              <a:buClr>
                <a:srgbClr val="000000"/>
              </a:buClr>
              <a:buSzPts val="1400"/>
              <a:buFont typeface="Courier New"/>
              <a:buNone/>
            </a:pPr>
            <a:endParaRPr sz="11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o"/>
            </a:pPr>
            <a:r>
              <a:rPr lang="en-GB" sz="1100" b="0" i="0" u="none" strike="noStrike" cap="none">
                <a:solidFill>
                  <a:srgbClr val="000000"/>
                </a:solidFill>
                <a:latin typeface="Arial"/>
                <a:ea typeface="Arial"/>
                <a:cs typeface="Arial"/>
                <a:sym typeface="Arial"/>
              </a:rPr>
              <a:t>A student model homeomorphic to a multimodal teacher model is well-regularized and can avoid overfitting in the original student modality</a:t>
            </a:r>
            <a:endParaRPr/>
          </a:p>
        </p:txBody>
      </p:sp>
      <p:sp>
        <p:nvSpPr>
          <p:cNvPr id="373" name="Google Shape;373;g2e2d84baae5_2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1198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72ea0aa71f_1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g272ea0aa71f_1_2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89" name="Google Shape;389;g272ea0aa71f_1_2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17f3a97f7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317f3a97f7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317f3a97f7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17f3a97f70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17f3a97f70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g317f3a97f70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72ea0aa71f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272ea0aa71f_1_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75" name="Google Shape;175;g272ea0aa71f_1_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488cb4f01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488cb4f01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2593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0488cb4f01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0488cb4f01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2076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72ea0aa71f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72ea0aa71f_1_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GB" sz="1800" b="0" i="0" u="none" strike="noStrike">
                <a:solidFill>
                  <a:srgbClr val="000000"/>
                </a:solidFill>
                <a:latin typeface="Arial"/>
                <a:ea typeface="Arial"/>
                <a:cs typeface="Arial"/>
                <a:sym typeface="Arial"/>
              </a:rPr>
              <a:t>Knowledge distillation (KD) was popularized by Hinton et al., 2015 to distil knowledge from large models to smaller models. </a:t>
            </a:r>
            <a:endParaRPr sz="1800" b="0" i="0" u="none" strike="noStrike">
              <a:solidFill>
                <a:srgbClr val="000000"/>
              </a:solidFill>
              <a:latin typeface="Courier New"/>
              <a:ea typeface="Courier New"/>
              <a:cs typeface="Courier New"/>
              <a:sym typeface="Courier New"/>
            </a:endParaRPr>
          </a:p>
          <a:p>
            <a:pPr marL="457200" lvl="0" indent="-298450" algn="l" rtl="0">
              <a:lnSpc>
                <a:spcPct val="100000"/>
              </a:lnSpc>
              <a:spcBef>
                <a:spcPts val="0"/>
              </a:spcBef>
              <a:spcAft>
                <a:spcPts val="0"/>
              </a:spcAft>
              <a:buSzPts val="1100"/>
              <a:buFont typeface="Arial"/>
              <a:buChar char="•"/>
            </a:pPr>
            <a:r>
              <a:rPr lang="en-GB" sz="1800" b="0" i="0" u="none" strike="noStrike">
                <a:solidFill>
                  <a:srgbClr val="000000"/>
                </a:solidFill>
                <a:latin typeface="Arial"/>
                <a:ea typeface="Arial"/>
                <a:cs typeface="Arial"/>
                <a:sym typeface="Arial"/>
              </a:rPr>
              <a:t>The student model learns by imitating the teacher model on output distribution</a:t>
            </a:r>
            <a:endParaRPr/>
          </a:p>
        </p:txBody>
      </p:sp>
      <p:sp>
        <p:nvSpPr>
          <p:cNvPr id="148" name="Google Shape;148;g272ea0aa71f_1_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3057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72ea0aa71f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272ea0aa71f_1_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Font typeface="Arial"/>
              <a:buChar char="•"/>
            </a:pPr>
            <a:r>
              <a:rPr lang="en-GB" sz="1800" b="0" i="0" u="none" strike="noStrike">
                <a:solidFill>
                  <a:srgbClr val="000000"/>
                </a:solidFill>
                <a:latin typeface="Arial"/>
                <a:ea typeface="Arial"/>
                <a:cs typeface="Arial"/>
                <a:sym typeface="Arial"/>
              </a:rPr>
              <a:t>Knowledge distillation (KD) was popularized by Hinton et al., 2015 to distil knowledge from large models to smaller models. </a:t>
            </a:r>
            <a:endParaRPr sz="1800" b="0" i="0" u="none" strike="noStrike">
              <a:solidFill>
                <a:srgbClr val="000000"/>
              </a:solidFill>
              <a:latin typeface="Courier New"/>
              <a:ea typeface="Courier New"/>
              <a:cs typeface="Courier New"/>
              <a:sym typeface="Courier New"/>
            </a:endParaRPr>
          </a:p>
          <a:p>
            <a:pPr marL="457200" lvl="0" indent="-298450" algn="l" rtl="0">
              <a:lnSpc>
                <a:spcPct val="100000"/>
              </a:lnSpc>
              <a:spcBef>
                <a:spcPts val="0"/>
              </a:spcBef>
              <a:spcAft>
                <a:spcPts val="0"/>
              </a:spcAft>
              <a:buSzPts val="1100"/>
              <a:buFont typeface="Arial"/>
              <a:buChar char="•"/>
            </a:pPr>
            <a:r>
              <a:rPr lang="en-GB" sz="1800" b="0" i="0" u="none" strike="noStrike">
                <a:solidFill>
                  <a:srgbClr val="000000"/>
                </a:solidFill>
                <a:latin typeface="Arial"/>
                <a:ea typeface="Arial"/>
                <a:cs typeface="Arial"/>
                <a:sym typeface="Arial"/>
              </a:rPr>
              <a:t>The student model learns by imitating the teacher model on output distribution</a:t>
            </a:r>
            <a:endParaRPr/>
          </a:p>
        </p:txBody>
      </p:sp>
      <p:sp>
        <p:nvSpPr>
          <p:cNvPr id="148" name="Google Shape;148;g272ea0aa71f_1_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2320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72ea0aa71f_1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272ea0aa71f_1_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72ea0aa71f_1_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2ea0aa71f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72ea0aa71f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0911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72ea0aa71f_1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272ea0aa71f_1_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09" name="Google Shape;209;g272ea0aa71f_1_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72ea0aa71f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272ea0aa71f_1_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27" name="Google Shape;227;g272ea0aa71f_1_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4"/>
        <p:cNvGrpSpPr/>
        <p:nvPr/>
      </p:nvGrpSpPr>
      <p:grpSpPr>
        <a:xfrm>
          <a:off x="0" y="0"/>
          <a:ext cx="0" cy="0"/>
          <a:chOff x="0" y="0"/>
          <a:chExt cx="0" cy="0"/>
        </a:xfrm>
      </p:grpSpPr>
      <p:sp>
        <p:nvSpPr>
          <p:cNvPr id="55" name="Google Shape;55;p14"/>
          <p:cNvSpPr/>
          <p:nvPr/>
        </p:nvSpPr>
        <p:spPr>
          <a:xfrm>
            <a:off x="191238" y="608963"/>
            <a:ext cx="8761500" cy="47493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5"/>
          <p:cNvSpPr/>
          <p:nvPr/>
        </p:nvSpPr>
        <p:spPr>
          <a:xfrm>
            <a:off x="0" y="0"/>
            <a:ext cx="9144000" cy="999600"/>
          </a:xfrm>
          <a:prstGeom prst="rect">
            <a:avLst/>
          </a:prstGeom>
          <a:solidFill>
            <a:srgbClr val="D2472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15"/>
          <p:cNvSpPr txBox="1">
            <a:spLocks noGrp="1"/>
          </p:cNvSpPr>
          <p:nvPr>
            <p:ph type="title"/>
          </p:nvPr>
        </p:nvSpPr>
        <p:spPr>
          <a:xfrm>
            <a:off x="453325" y="0"/>
            <a:ext cx="8061900" cy="9066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Clr>
                <a:schemeClr val="lt1"/>
              </a:buClr>
              <a:buSzPts val="2700"/>
              <a:buFont typeface="Arial"/>
              <a:buNone/>
              <a:defRPr sz="2700">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9" name="Google Shape;59;p15"/>
          <p:cNvSpPr txBox="1">
            <a:spLocks noGrp="1"/>
          </p:cNvSpPr>
          <p:nvPr>
            <p:ph type="body" idx="1"/>
          </p:nvPr>
        </p:nvSpPr>
        <p:spPr>
          <a:xfrm>
            <a:off x="628651" y="1369219"/>
            <a:ext cx="3125700" cy="3263400"/>
          </a:xfrm>
          <a:prstGeom prst="rect">
            <a:avLst/>
          </a:prstGeom>
          <a:noFill/>
          <a:ln>
            <a:noFill/>
          </a:ln>
        </p:spPr>
        <p:txBody>
          <a:bodyPr spcFirstLastPara="1" wrap="square" lIns="0" tIns="0" rIns="0" bIns="0" anchor="t" anchorCtr="0">
            <a:normAutofit/>
          </a:bodyPr>
          <a:lstStyle>
            <a:lvl1pPr marL="457200" lvl="0" indent="-228600" algn="l">
              <a:lnSpc>
                <a:spcPct val="130000"/>
              </a:lnSpc>
              <a:spcBef>
                <a:spcPts val="400"/>
              </a:spcBef>
              <a:spcAft>
                <a:spcPts val="0"/>
              </a:spcAft>
              <a:buClr>
                <a:srgbClr val="595959"/>
              </a:buClr>
              <a:buSzPts val="1200"/>
              <a:buNone/>
              <a:defRPr sz="1200">
                <a:solidFill>
                  <a:srgbClr val="595959"/>
                </a:solidFill>
              </a:defRPr>
            </a:lvl1pPr>
            <a:lvl2pPr marL="914400" lvl="1" indent="-298450" algn="l">
              <a:lnSpc>
                <a:spcPct val="130000"/>
              </a:lnSpc>
              <a:spcBef>
                <a:spcPts val="800"/>
              </a:spcBef>
              <a:spcAft>
                <a:spcPts val="0"/>
              </a:spcAft>
              <a:buClr>
                <a:srgbClr val="595959"/>
              </a:buClr>
              <a:buSzPts val="1100"/>
              <a:buChar char="○"/>
              <a:defRPr sz="1100">
                <a:solidFill>
                  <a:srgbClr val="595959"/>
                </a:solidFill>
              </a:defRPr>
            </a:lvl2pPr>
            <a:lvl3pPr marL="1371600" lvl="2" indent="-285750" algn="l">
              <a:lnSpc>
                <a:spcPct val="130000"/>
              </a:lnSpc>
              <a:spcBef>
                <a:spcPts val="800"/>
              </a:spcBef>
              <a:spcAft>
                <a:spcPts val="0"/>
              </a:spcAft>
              <a:buClr>
                <a:srgbClr val="595959"/>
              </a:buClr>
              <a:buSzPts val="900"/>
              <a:buChar char="■"/>
              <a:defRPr sz="900">
                <a:solidFill>
                  <a:srgbClr val="595959"/>
                </a:solidFill>
              </a:defRPr>
            </a:lvl3pPr>
            <a:lvl4pPr marL="1828800" lvl="3" indent="-279400" algn="l">
              <a:lnSpc>
                <a:spcPct val="130000"/>
              </a:lnSpc>
              <a:spcBef>
                <a:spcPts val="800"/>
              </a:spcBef>
              <a:spcAft>
                <a:spcPts val="0"/>
              </a:spcAft>
              <a:buClr>
                <a:srgbClr val="595959"/>
              </a:buClr>
              <a:buSzPts val="800"/>
              <a:buChar char="●"/>
              <a:defRPr sz="800">
                <a:solidFill>
                  <a:srgbClr val="595959"/>
                </a:solidFill>
              </a:defRPr>
            </a:lvl4pPr>
            <a:lvl5pPr marL="2286000" lvl="4" indent="-279400" algn="l">
              <a:lnSpc>
                <a:spcPct val="130000"/>
              </a:lnSpc>
              <a:spcBef>
                <a:spcPts val="800"/>
              </a:spcBef>
              <a:spcAft>
                <a:spcPts val="0"/>
              </a:spcAft>
              <a:buClr>
                <a:srgbClr val="595959"/>
              </a:buClr>
              <a:buSzPts val="800"/>
              <a:buChar char="○"/>
              <a:defRPr sz="800">
                <a:solidFill>
                  <a:srgbClr val="595959"/>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60" name="Google Shape;60;p15"/>
          <p:cNvSpPr txBox="1">
            <a:spLocks noGrp="1"/>
          </p:cNvSpPr>
          <p:nvPr>
            <p:ph type="dt" idx="10"/>
          </p:nvPr>
        </p:nvSpPr>
        <p:spPr>
          <a:xfrm>
            <a:off x="628650" y="4767264"/>
            <a:ext cx="24576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ftr" idx="11"/>
          </p:nvPr>
        </p:nvSpPr>
        <p:spPr>
          <a:xfrm>
            <a:off x="3486150" y="4767264"/>
            <a:ext cx="21717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6057900" y="4767264"/>
            <a:ext cx="24576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59595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59595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59595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59595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59595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59595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59595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59595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5" name="Google Shape;65;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 name="Google Shape;76;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7" name="Google Shape;77;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4" name="Google Shape;84;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2" name="Google Shape;92;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3" name="Google Shape;93;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97" name="Google Shape;9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01" name="Google Shape;10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45"/>
        <p:cNvGrpSpPr/>
        <p:nvPr/>
      </p:nvGrpSpPr>
      <p:grpSpPr>
        <a:xfrm>
          <a:off x="0" y="0"/>
          <a:ext cx="0" cy="0"/>
          <a:chOff x="0" y="0"/>
          <a:chExt cx="0" cy="0"/>
        </a:xfrm>
      </p:grpSpPr>
      <p:sp>
        <p:nvSpPr>
          <p:cNvPr id="146" name="Google Shape;146;gf805a571ec_1_334"/>
          <p:cNvSpPr txBox="1">
            <a:spLocks noGrp="1"/>
          </p:cNvSpPr>
          <p:nvPr>
            <p:ph type="sldNum" idx="12"/>
          </p:nvPr>
        </p:nvSpPr>
        <p:spPr>
          <a:xfrm>
            <a:off x="8321386" y="4741915"/>
            <a:ext cx="194100" cy="346218"/>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888888"/>
              </a:buClr>
              <a:buSzPts val="900"/>
              <a:buFont typeface="Calibri"/>
              <a:buNone/>
              <a:tabLst/>
              <a:defRPr/>
            </a:pPr>
            <a:fld id="{00000000-1234-1234-1234-123412341234}" type="slidenum">
              <a:rPr kumimoji="0" lang="en-US" sz="900" b="0" i="0" u="none" strike="noStrike" kern="0" cap="none" spc="0" normalizeH="0" baseline="0" noProof="0" smtClean="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888888"/>
                </a:buClr>
                <a:buSzPts val="900"/>
                <a:buFont typeface="Calibri"/>
                <a:buNone/>
                <a:tabLst/>
                <a:defRPr/>
              </a:pPr>
              <a:t>‹#›</a:t>
            </a:fld>
            <a:endParaRPr kumimoji="0" lang="en-US" sz="1000" b="0" i="0" u="none" strike="noStrike" kern="0" cap="none" spc="0" normalizeH="0" baseline="0" noProof="0">
              <a:ln>
                <a:noFill/>
              </a:ln>
              <a:solidFill>
                <a:srgbClr val="666666"/>
              </a:solidFill>
              <a:effectLst/>
              <a:uLnTx/>
              <a:uFillTx/>
              <a:latin typeface="Arial"/>
              <a:cs typeface="Arial"/>
              <a:sym typeface="Arial"/>
            </a:endParaRPr>
          </a:p>
        </p:txBody>
      </p:sp>
    </p:spTree>
    <p:extLst>
      <p:ext uri="{BB962C8B-B14F-4D97-AF65-F5344CB8AC3E}">
        <p14:creationId xmlns:p14="http://schemas.microsoft.com/office/powerpoint/2010/main" val="865287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89804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335620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36612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62967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76203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1086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2/3/2025</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23897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93308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363068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195423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58114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450502" y="4447448"/>
            <a:ext cx="8239127" cy="238868"/>
          </a:xfrm>
          <a:prstGeom prst="rect">
            <a:avLst/>
          </a:prstGeom>
        </p:spPr>
        <p:txBody>
          <a:bodyPr lIns="45719" tIns="45719" rIns="45719" bIns="45719"/>
          <a:lstStyle>
            <a:lvl1pPr marL="0" indent="0" defTabSz="309563">
              <a:lnSpc>
                <a:spcPct val="100000"/>
              </a:lnSpc>
              <a:spcBef>
                <a:spcPts val="0"/>
              </a:spcBef>
              <a:buSzTx/>
              <a:buNone/>
              <a:defRPr sz="1350" b="1"/>
            </a:lvl1pPr>
          </a:lstStyle>
          <a:p>
            <a:r>
              <a:t>Author and Date</a:t>
            </a:r>
          </a:p>
        </p:txBody>
      </p:sp>
      <p:sp>
        <p:nvSpPr>
          <p:cNvPr id="12" name="Presentation Title"/>
          <p:cNvSpPr txBox="1">
            <a:spLocks noGrp="1"/>
          </p:cNvSpPr>
          <p:nvPr>
            <p:ph type="title" hasCustomPrompt="1"/>
          </p:nvPr>
        </p:nvSpPr>
        <p:spPr>
          <a:xfrm>
            <a:off x="452436" y="965622"/>
            <a:ext cx="8239127" cy="1743076"/>
          </a:xfrm>
          <a:prstGeom prst="rect">
            <a:avLst/>
          </a:prstGeom>
        </p:spPr>
        <p:txBody>
          <a:bodyPr anchor="b"/>
          <a:lstStyle>
            <a:lvl1pPr>
              <a:defRPr sz="4350" spc="-87"/>
            </a:lvl1pPr>
          </a:lstStyle>
          <a:p>
            <a:r>
              <a:t>Presentation Title</a:t>
            </a:r>
          </a:p>
        </p:txBody>
      </p:sp>
      <p:sp>
        <p:nvSpPr>
          <p:cNvPr id="13" name="Body Level One…"/>
          <p:cNvSpPr txBox="1">
            <a:spLocks noGrp="1"/>
          </p:cNvSpPr>
          <p:nvPr>
            <p:ph type="body" sz="quarter" idx="1" hasCustomPrompt="1"/>
          </p:nvPr>
        </p:nvSpPr>
        <p:spPr>
          <a:xfrm>
            <a:off x="450504" y="2708697"/>
            <a:ext cx="8239126" cy="714376"/>
          </a:xfrm>
          <a:prstGeom prst="rect">
            <a:avLst/>
          </a:prstGeom>
        </p:spPr>
        <p:txBody>
          <a:bodyPr/>
          <a:lstStyle>
            <a:lvl1pPr marL="0" indent="0" defTabSz="309563">
              <a:lnSpc>
                <a:spcPct val="100000"/>
              </a:lnSpc>
              <a:spcBef>
                <a:spcPts val="0"/>
              </a:spcBef>
              <a:buSzTx/>
              <a:buNone/>
              <a:defRPr sz="2063" b="1"/>
            </a:lvl1pPr>
            <a:lvl2pPr marL="0" indent="171450" defTabSz="309563">
              <a:lnSpc>
                <a:spcPct val="100000"/>
              </a:lnSpc>
              <a:spcBef>
                <a:spcPts val="0"/>
              </a:spcBef>
              <a:buSzTx/>
              <a:buNone/>
              <a:defRPr sz="2063" b="1"/>
            </a:lvl2pPr>
            <a:lvl3pPr marL="0" indent="342900" defTabSz="309563">
              <a:lnSpc>
                <a:spcPct val="100000"/>
              </a:lnSpc>
              <a:spcBef>
                <a:spcPts val="0"/>
              </a:spcBef>
              <a:buSzTx/>
              <a:buNone/>
              <a:defRPr sz="2063" b="1"/>
            </a:lvl3pPr>
            <a:lvl4pPr marL="0" indent="514350" defTabSz="309563">
              <a:lnSpc>
                <a:spcPct val="100000"/>
              </a:lnSpc>
              <a:spcBef>
                <a:spcPts val="0"/>
              </a:spcBef>
              <a:buSzTx/>
              <a:buNone/>
              <a:defRPr sz="2063" b="1"/>
            </a:lvl4pPr>
            <a:lvl5pPr marL="0" indent="685800" defTabSz="309563">
              <a:lnSpc>
                <a:spcPct val="100000"/>
              </a:lnSpc>
              <a:spcBef>
                <a:spcPts val="0"/>
              </a:spcBef>
              <a:buSzTx/>
              <a:buNone/>
              <a:defRPr sz="2063" b="1"/>
            </a:lvl5pPr>
          </a:lstStyle>
          <a:p>
            <a:r>
              <a:t>Presentation Subtitle</a:t>
            </a:r>
          </a:p>
          <a:p>
            <a:pPr lvl="1"/>
            <a:endParaRPr/>
          </a:p>
          <a:p>
            <a:pPr lvl="2"/>
            <a:endParaRPr/>
          </a:p>
          <a:p>
            <a:pPr lvl="3"/>
            <a:endParaRPr/>
          </a:p>
          <a:p>
            <a:pPr lvl="4"/>
            <a:endParaRPr/>
          </a:p>
        </p:txBody>
      </p:sp>
    </p:spTree>
    <p:extLst>
      <p:ext uri="{BB962C8B-B14F-4D97-AF65-F5344CB8AC3E}">
        <p14:creationId xmlns:p14="http://schemas.microsoft.com/office/powerpoint/2010/main" val="372868892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p:nvSpPr>
        <p:spPr>
          <a:xfrm>
            <a:off x="191213" y="197088"/>
            <a:ext cx="8761576" cy="474932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43889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45"/>
        <p:cNvGrpSpPr/>
        <p:nvPr/>
      </p:nvGrpSpPr>
      <p:grpSpPr>
        <a:xfrm>
          <a:off x="0" y="0"/>
          <a:ext cx="0" cy="0"/>
          <a:chOff x="0" y="0"/>
          <a:chExt cx="0" cy="0"/>
        </a:xfrm>
      </p:grpSpPr>
      <p:sp>
        <p:nvSpPr>
          <p:cNvPr id="146" name="Google Shape;146;gf805a571ec_1_334"/>
          <p:cNvSpPr txBox="1">
            <a:spLocks noGrp="1"/>
          </p:cNvSpPr>
          <p:nvPr>
            <p:ph type="sldNum" idx="12"/>
          </p:nvPr>
        </p:nvSpPr>
        <p:spPr>
          <a:xfrm>
            <a:off x="8321386" y="4741918"/>
            <a:ext cx="194100" cy="346218"/>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9pPr>
          </a:lstStyle>
          <a:p>
            <a:pPr defTabSz="914355">
              <a:defRPr/>
            </a:pPr>
            <a:fld id="{00000000-1234-1234-1234-123412341234}" type="slidenum">
              <a:rPr lang="en-US" smtClean="0"/>
              <a:pPr defTabSz="914355">
                <a:defRPr/>
              </a:pPr>
              <a:t>‹#›</a:t>
            </a:fld>
            <a:endParaRPr lang="en-US" sz="1000">
              <a:solidFill>
                <a:srgbClr val="666666"/>
              </a:solidFill>
            </a:endParaRPr>
          </a:p>
        </p:txBody>
      </p:sp>
    </p:spTree>
    <p:extLst>
      <p:ext uri="{BB962C8B-B14F-4D97-AF65-F5344CB8AC3E}">
        <p14:creationId xmlns:p14="http://schemas.microsoft.com/office/powerpoint/2010/main" val="3157946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F939-73FE-6EC7-F913-4B86C6052ED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4854AE4-01F0-EB67-0967-72C8462FFD2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9CF8F8-483A-8085-DF14-5172052ABE1A}"/>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5" name="Footer Placeholder 4">
            <a:extLst>
              <a:ext uri="{FF2B5EF4-FFF2-40B4-BE49-F238E27FC236}">
                <a16:creationId xmlns:a16="http://schemas.microsoft.com/office/drawing/2014/main" id="{2A33CC70-EBA2-ADA3-70C1-BDB253B1F0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315B27-77BE-251C-DB3E-CF4DB626F390}"/>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9899511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AE13-6D58-C8B2-5D4E-CAF015CACA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8968F-B00E-26FB-BA54-9234B4FAC1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65677B-4B04-C2B8-4E2B-067D9A93B75D}"/>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5" name="Footer Placeholder 4">
            <a:extLst>
              <a:ext uri="{FF2B5EF4-FFF2-40B4-BE49-F238E27FC236}">
                <a16:creationId xmlns:a16="http://schemas.microsoft.com/office/drawing/2014/main" id="{1C8A13F9-899D-29CD-649C-F44EDCD5B5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F29CE2-8763-172D-D0B9-81414C135948}"/>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21227880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18B8-5EE0-42A9-D2E1-90AF42C4D84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AF0212-6F50-C1E5-0811-A7829AA0758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464AF4-AEFF-9C98-AE12-A86910738CFD}"/>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5" name="Footer Placeholder 4">
            <a:extLst>
              <a:ext uri="{FF2B5EF4-FFF2-40B4-BE49-F238E27FC236}">
                <a16:creationId xmlns:a16="http://schemas.microsoft.com/office/drawing/2014/main" id="{E9C82952-CEF0-0C11-55ED-1EF94A5F5B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411651-E615-1DDE-D962-610A50452E12}"/>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428264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50D7B-E40F-39CB-C7E6-EDBAE759E8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A03786-AD8C-EBE6-E465-262D3284CE6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D0FCC2-7CAA-3021-826D-A9A2394914D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913586-81B8-5CF4-8AF7-A7F16C0635B9}"/>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6" name="Footer Placeholder 5">
            <a:extLst>
              <a:ext uri="{FF2B5EF4-FFF2-40B4-BE49-F238E27FC236}">
                <a16:creationId xmlns:a16="http://schemas.microsoft.com/office/drawing/2014/main" id="{D0C9F23D-3880-64DD-1E39-F7C203872B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C150EB-2F13-F956-B454-E8554FC2EC1F}"/>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3579130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D6D8-2283-DAF1-D67D-6F46C618EB77}"/>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579701-0667-E790-6148-21B35E01A67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70CC185-4E60-51FF-6783-9B8E0F3CD9F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5B7396-74C9-A92C-719A-382FB973778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83B0A1F-9404-138B-824B-D3FFA5F3AF5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1B8D2FE-AE55-6371-5413-D2514364F44D}"/>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8" name="Footer Placeholder 7">
            <a:extLst>
              <a:ext uri="{FF2B5EF4-FFF2-40B4-BE49-F238E27FC236}">
                <a16:creationId xmlns:a16="http://schemas.microsoft.com/office/drawing/2014/main" id="{ADFF49E2-1D37-8AD3-C151-4A58C0BF2B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A567CC5-F644-3234-11E0-597124222C86}"/>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29102320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3A248-324F-384F-5AE7-771A5196C0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3D7C9DA-3656-261B-EE4E-18CB97F76361}"/>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4" name="Footer Placeholder 3">
            <a:extLst>
              <a:ext uri="{FF2B5EF4-FFF2-40B4-BE49-F238E27FC236}">
                <a16:creationId xmlns:a16="http://schemas.microsoft.com/office/drawing/2014/main" id="{69508307-C9C7-ABCB-D63E-386BB554F9D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F7795D-F7EC-787D-28B2-84E71C4AE82F}"/>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2718413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5E3FFB-3BB8-DFF2-DBB2-6E583BAE2214}"/>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3" name="Footer Placeholder 2">
            <a:extLst>
              <a:ext uri="{FF2B5EF4-FFF2-40B4-BE49-F238E27FC236}">
                <a16:creationId xmlns:a16="http://schemas.microsoft.com/office/drawing/2014/main" id="{2DBC73F3-2D0F-5159-201E-5D56FFED06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9DF7C6-54B3-CEC9-56E9-513A21231C46}"/>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704408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C5C3-99A3-4627-B0F1-CF80DB3D90A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60FA96-C7CE-1A77-65AC-230F3BB9BC2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CC7EED1-E9B1-007E-D0BB-A865009BB78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897E8C5-EC84-EEBF-20E3-16D3E0BEFACB}"/>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6" name="Footer Placeholder 5">
            <a:extLst>
              <a:ext uri="{FF2B5EF4-FFF2-40B4-BE49-F238E27FC236}">
                <a16:creationId xmlns:a16="http://schemas.microsoft.com/office/drawing/2014/main" id="{10BC54B4-0F4F-5AD4-AD99-3FD4B1BF3C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104879-56BA-ADA5-9DC6-9079F07497C0}"/>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324110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130E-B2D4-EA85-A580-FD498150C7A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6EE20A-3A25-629A-5D1F-C27CA273C2A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33293066-268B-1C4F-7085-9D69538988A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D28DFE7-F4F2-C071-12B8-62C63D9BC428}"/>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6" name="Footer Placeholder 5">
            <a:extLst>
              <a:ext uri="{FF2B5EF4-FFF2-40B4-BE49-F238E27FC236}">
                <a16:creationId xmlns:a16="http://schemas.microsoft.com/office/drawing/2014/main" id="{77919404-D1E8-4154-C5AA-BF900B4141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50A40E-4735-0E2C-1C0A-A948CE688C98}"/>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24784584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C3CF-9435-9B6E-EF80-8D7125873D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5773FC-83AC-DA04-652B-9F128272DF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475D0-A816-C46E-3EB6-CEF3530FE941}"/>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5" name="Footer Placeholder 4">
            <a:extLst>
              <a:ext uri="{FF2B5EF4-FFF2-40B4-BE49-F238E27FC236}">
                <a16:creationId xmlns:a16="http://schemas.microsoft.com/office/drawing/2014/main" id="{2C0FB8FA-8442-63ED-F9C6-DA57459FD0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9CC887-510C-C039-EE45-0F56ACD79F81}"/>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307001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ED1CC-1E1E-2678-AB32-7D3F62E9CAAB}"/>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5B9ECA-DACF-4197-54E8-1ECEF9305D9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8A67FE-B45A-7522-C80A-E28AA826FFF2}"/>
              </a:ext>
            </a:extLst>
          </p:cNvPr>
          <p:cNvSpPr>
            <a:spLocks noGrp="1"/>
          </p:cNvSpPr>
          <p:nvPr>
            <p:ph type="dt" sz="half" idx="10"/>
          </p:nvPr>
        </p:nvSpPr>
        <p:spPr/>
        <p:txBody>
          <a:bodyPr/>
          <a:lstStyle/>
          <a:p>
            <a:fld id="{6BC5AD5D-E851-46E7-B17B-C73C7861206F}" type="datetimeFigureOut">
              <a:rPr lang="en-IN" smtClean="0"/>
              <a:t>03-02-2025</a:t>
            </a:fld>
            <a:endParaRPr lang="en-IN"/>
          </a:p>
        </p:txBody>
      </p:sp>
      <p:sp>
        <p:nvSpPr>
          <p:cNvPr id="5" name="Footer Placeholder 4">
            <a:extLst>
              <a:ext uri="{FF2B5EF4-FFF2-40B4-BE49-F238E27FC236}">
                <a16:creationId xmlns:a16="http://schemas.microsoft.com/office/drawing/2014/main" id="{6C012A62-6F37-DDC5-CDBB-0747924147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439393-BD10-291A-676C-5A50366A18D0}"/>
              </a:ext>
            </a:extLst>
          </p:cNvPr>
          <p:cNvSpPr>
            <a:spLocks noGrp="1"/>
          </p:cNvSpPr>
          <p:nvPr>
            <p:ph type="sldNum" sz="quarter" idx="12"/>
          </p:nvPr>
        </p:nvSpPr>
        <p:spPr/>
        <p:txBody>
          <a:bodyPr/>
          <a:lstStyle/>
          <a:p>
            <a:fld id="{005F15AE-E79F-4997-8336-77C3BE797F64}" type="slidenum">
              <a:rPr lang="en-IN" smtClean="0"/>
              <a:t>‹#›</a:t>
            </a:fld>
            <a:endParaRPr lang="en-IN"/>
          </a:p>
        </p:txBody>
      </p:sp>
    </p:spTree>
    <p:extLst>
      <p:ext uri="{BB962C8B-B14F-4D97-AF65-F5344CB8AC3E}">
        <p14:creationId xmlns:p14="http://schemas.microsoft.com/office/powerpoint/2010/main" val="1871268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380468-96B7-6285-F0AA-0919D173443C}"/>
              </a:ext>
            </a:extLst>
          </p:cNvPr>
          <p:cNvSpPr/>
          <p:nvPr userDrawn="1"/>
        </p:nvSpPr>
        <p:spPr>
          <a:xfrm>
            <a:off x="0" y="0"/>
            <a:ext cx="9144000" cy="5143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sz="1050"/>
          </a:p>
        </p:txBody>
      </p:sp>
      <p:sp>
        <p:nvSpPr>
          <p:cNvPr id="2" name="Title 1"/>
          <p:cNvSpPr>
            <a:spLocks noGrp="1"/>
          </p:cNvSpPr>
          <p:nvPr>
            <p:ph type="ctrTitle"/>
          </p:nvPr>
        </p:nvSpPr>
        <p:spPr>
          <a:xfrm>
            <a:off x="485775" y="910829"/>
            <a:ext cx="7729538" cy="1790700"/>
          </a:xfrm>
        </p:spPr>
        <p:txBody>
          <a:bodyPr/>
          <a:lstStyle>
            <a:lvl1pPr algn="l">
              <a:defRPr sz="45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5775" y="2780110"/>
            <a:ext cx="7729537" cy="124182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4036042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defRPr sz="1800">
                <a:latin typeface="+mn-lt"/>
              </a:defRPr>
            </a:lvl1pPr>
            <a:lvl2pPr>
              <a:defRPr sz="1500">
                <a:latin typeface="+mn-lt"/>
              </a:defRPr>
            </a:lvl2pPr>
            <a:lvl3pPr>
              <a:defRPr sz="1350">
                <a:latin typeface="+mn-lt"/>
              </a:defRPr>
            </a:lvl3pPr>
            <a:lvl4pPr>
              <a:defRPr sz="1200">
                <a:latin typeface="+mn-lt"/>
              </a:defRPr>
            </a:lvl4pPr>
            <a:lvl5pPr>
              <a:defRPr sz="105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18235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539902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1127" y="136484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49315" y="136484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60688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04876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545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32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lstStyle>
            <a:lvl1pPr>
              <a:defRPr sz="2400"/>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16775775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lstStyle>
            <a:lvl1pPr>
              <a:defRPr sz="2400"/>
            </a:lvl1pPr>
          </a:lstStyle>
          <a:p>
            <a:r>
              <a:rPr lang="en-US"/>
              <a:t>Click to edit Master title style</a:t>
            </a:r>
          </a:p>
        </p:txBody>
      </p:sp>
      <p:sp>
        <p:nvSpPr>
          <p:cNvPr id="3" name="Picture Placeholder 2"/>
          <p:cNvSpPr>
            <a:spLocks noGrp="1"/>
          </p:cNvSpPr>
          <p:nvPr>
            <p:ph type="pic" idx="1"/>
          </p:nvPr>
        </p:nvSpPr>
        <p:spPr>
          <a:xfrm>
            <a:off x="3800475" y="746523"/>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3217245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3500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5545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normAutofit/>
          </a:bodyPr>
          <a:lstStyle>
            <a:lvl1pPr algn="ctr">
              <a:defRPr sz="4500">
                <a:latin typeface="+mj-lt"/>
              </a:defRPr>
            </a:lvl1pPr>
          </a:lstStyle>
          <a:p>
            <a:r>
              <a:rPr lang="en-US"/>
              <a:t>Click to edit Master title style</a:t>
            </a:r>
            <a:endParaRPr lang="en-IN"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dirty="0"/>
          </a:p>
        </p:txBody>
      </p:sp>
      <p:sp>
        <p:nvSpPr>
          <p:cNvPr id="4" name="Date Placeholder 3">
            <a:extLst>
              <a:ext uri="{FF2B5EF4-FFF2-40B4-BE49-F238E27FC236}">
                <a16:creationId xmlns:a16="http://schemas.microsoft.com/office/drawing/2014/main" id="{E4303FED-07E7-76C4-13A1-99FFE9E75FC4}"/>
              </a:ext>
            </a:extLst>
          </p:cNvPr>
          <p:cNvSpPr>
            <a:spLocks noGrp="1"/>
          </p:cNvSpPr>
          <p:nvPr>
            <p:ph type="dt" sz="half" idx="10"/>
          </p:nvPr>
        </p:nvSpPr>
        <p:spPr/>
        <p:txBody>
          <a:bodyPr/>
          <a:lstStyle>
            <a:lvl1pPr>
              <a:defRPr/>
            </a:lvl1pPr>
          </a:lstStyle>
          <a:p>
            <a:pPr>
              <a:defRPr/>
            </a:pPr>
            <a:endParaRPr lang="en-IN"/>
          </a:p>
        </p:txBody>
      </p:sp>
      <p:sp>
        <p:nvSpPr>
          <p:cNvPr id="5" name="Footer Placeholder 4">
            <a:extLst>
              <a:ext uri="{FF2B5EF4-FFF2-40B4-BE49-F238E27FC236}">
                <a16:creationId xmlns:a16="http://schemas.microsoft.com/office/drawing/2014/main" id="{5EC8F87F-F56F-AE76-A684-0B52A675EA54}"/>
              </a:ext>
            </a:extLst>
          </p:cNvPr>
          <p:cNvSpPr>
            <a:spLocks noGrp="1"/>
          </p:cNvSpPr>
          <p:nvPr>
            <p:ph type="ftr" sz="quarter" idx="11"/>
          </p:nvPr>
        </p:nvSpPr>
        <p:spPr/>
        <p:txBody>
          <a:bodyPr/>
          <a:lstStyle>
            <a:lvl1pPr>
              <a:defRPr/>
            </a:lvl1pPr>
          </a:lstStyle>
          <a:p>
            <a:pPr>
              <a:defRPr/>
            </a:pPr>
            <a:r>
              <a:rPr lang="en-IN"/>
              <a:t>Tanmoy Chakraborty</a:t>
            </a:r>
          </a:p>
        </p:txBody>
      </p:sp>
      <p:sp>
        <p:nvSpPr>
          <p:cNvPr id="6" name="Slide Number Placeholder 5">
            <a:extLst>
              <a:ext uri="{FF2B5EF4-FFF2-40B4-BE49-F238E27FC236}">
                <a16:creationId xmlns:a16="http://schemas.microsoft.com/office/drawing/2014/main" id="{B8A2CE1C-67BD-0403-5A27-B58139AC0DD5}"/>
              </a:ext>
            </a:extLst>
          </p:cNvPr>
          <p:cNvSpPr>
            <a:spLocks noGrp="1"/>
          </p:cNvSpPr>
          <p:nvPr>
            <p:ph type="sldNum" sz="quarter" idx="12"/>
          </p:nvPr>
        </p:nvSpPr>
        <p:spPr/>
        <p:txBody>
          <a:bodyPr/>
          <a:lstStyle>
            <a:lvl1pPr>
              <a:defRPr/>
            </a:lvl1pPr>
          </a:lstStyle>
          <a:p>
            <a:pPr>
              <a:defRPr/>
            </a:pPr>
            <a:fld id="{B34CB0B6-7364-4DB4-A9F7-5CA3967E8B6A}" type="slidenum">
              <a:rPr lang="en-IN"/>
              <a:pPr>
                <a:defRPr/>
              </a:pPr>
              <a:t>‹#›</a:t>
            </a:fld>
            <a:endParaRPr lang="en-IN" dirty="0"/>
          </a:p>
        </p:txBody>
      </p:sp>
    </p:spTree>
    <p:extLst>
      <p:ext uri="{BB962C8B-B14F-4D97-AF65-F5344CB8AC3E}">
        <p14:creationId xmlns:p14="http://schemas.microsoft.com/office/powerpoint/2010/main" val="37431377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a:extLst>
              <a:ext uri="{FF2B5EF4-FFF2-40B4-BE49-F238E27FC236}">
                <a16:creationId xmlns:a16="http://schemas.microsoft.com/office/drawing/2014/main" id="{73E7AD37-0281-FB24-731D-FFD0C5D9A9A0}"/>
              </a:ext>
            </a:extLst>
          </p:cNvPr>
          <p:cNvSpPr>
            <a:spLocks noGrp="1"/>
          </p:cNvSpPr>
          <p:nvPr>
            <p:ph type="dt" sz="half" idx="10"/>
          </p:nvPr>
        </p:nvSpPr>
        <p:spPr/>
        <p:txBody>
          <a:bodyPr/>
          <a:lstStyle>
            <a:lvl1pPr>
              <a:defRPr/>
            </a:lvl1pPr>
          </a:lstStyle>
          <a:p>
            <a:pPr>
              <a:defRPr/>
            </a:pPr>
            <a:endParaRPr lang="en-IN"/>
          </a:p>
        </p:txBody>
      </p:sp>
      <p:sp>
        <p:nvSpPr>
          <p:cNvPr id="5" name="Footer Placeholder 4">
            <a:extLst>
              <a:ext uri="{FF2B5EF4-FFF2-40B4-BE49-F238E27FC236}">
                <a16:creationId xmlns:a16="http://schemas.microsoft.com/office/drawing/2014/main" id="{52690210-32CB-5F27-65A9-D7729E46FADB}"/>
              </a:ext>
            </a:extLst>
          </p:cNvPr>
          <p:cNvSpPr>
            <a:spLocks noGrp="1"/>
          </p:cNvSpPr>
          <p:nvPr>
            <p:ph type="ftr" sz="quarter" idx="11"/>
          </p:nvPr>
        </p:nvSpPr>
        <p:spPr/>
        <p:txBody>
          <a:bodyPr/>
          <a:lstStyle>
            <a:lvl1pPr>
              <a:defRPr/>
            </a:lvl1pPr>
          </a:lstStyle>
          <a:p>
            <a:pPr>
              <a:defRPr/>
            </a:pPr>
            <a:r>
              <a:rPr lang="en-IN"/>
              <a:t>Tanmoy Chakraborty</a:t>
            </a:r>
          </a:p>
        </p:txBody>
      </p:sp>
      <p:sp>
        <p:nvSpPr>
          <p:cNvPr id="6" name="Slide Number Placeholder 5">
            <a:extLst>
              <a:ext uri="{FF2B5EF4-FFF2-40B4-BE49-F238E27FC236}">
                <a16:creationId xmlns:a16="http://schemas.microsoft.com/office/drawing/2014/main" id="{A24BCA71-F981-E417-CCB1-52BF445A4B04}"/>
              </a:ext>
            </a:extLst>
          </p:cNvPr>
          <p:cNvSpPr>
            <a:spLocks noGrp="1"/>
          </p:cNvSpPr>
          <p:nvPr>
            <p:ph type="sldNum" sz="quarter" idx="12"/>
          </p:nvPr>
        </p:nvSpPr>
        <p:spPr/>
        <p:txBody>
          <a:bodyPr/>
          <a:lstStyle>
            <a:lvl1pPr>
              <a:defRPr/>
            </a:lvl1pPr>
          </a:lstStyle>
          <a:p>
            <a:pPr>
              <a:defRPr/>
            </a:pPr>
            <a:fld id="{D9BDD956-8DD1-4712-B259-3593B02F3338}" type="slidenum">
              <a:rPr lang="en-IN"/>
              <a:pPr>
                <a:defRPr/>
              </a:pPr>
              <a:t>‹#›</a:t>
            </a:fld>
            <a:endParaRPr lang="en-IN" dirty="0"/>
          </a:p>
        </p:txBody>
      </p:sp>
    </p:spTree>
    <p:extLst>
      <p:ext uri="{BB962C8B-B14F-4D97-AF65-F5344CB8AC3E}">
        <p14:creationId xmlns:p14="http://schemas.microsoft.com/office/powerpoint/2010/main" val="39414814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35D58B-8061-97F3-A9AA-9065C2010215}"/>
              </a:ext>
            </a:extLst>
          </p:cNvPr>
          <p:cNvSpPr>
            <a:spLocks noGrp="1"/>
          </p:cNvSpPr>
          <p:nvPr>
            <p:ph type="dt" sz="half" idx="10"/>
          </p:nvPr>
        </p:nvSpPr>
        <p:spPr/>
        <p:txBody>
          <a:bodyPr/>
          <a:lstStyle>
            <a:lvl1pPr>
              <a:defRPr/>
            </a:lvl1pPr>
          </a:lstStyle>
          <a:p>
            <a:pPr>
              <a:defRPr/>
            </a:pPr>
            <a:endParaRPr lang="en-IN"/>
          </a:p>
        </p:txBody>
      </p:sp>
      <p:sp>
        <p:nvSpPr>
          <p:cNvPr id="5" name="Footer Placeholder 4">
            <a:extLst>
              <a:ext uri="{FF2B5EF4-FFF2-40B4-BE49-F238E27FC236}">
                <a16:creationId xmlns:a16="http://schemas.microsoft.com/office/drawing/2014/main" id="{84D7A2BC-4828-49A3-E789-E59DD72C8402}"/>
              </a:ext>
            </a:extLst>
          </p:cNvPr>
          <p:cNvSpPr>
            <a:spLocks noGrp="1"/>
          </p:cNvSpPr>
          <p:nvPr>
            <p:ph type="ftr" sz="quarter" idx="11"/>
          </p:nvPr>
        </p:nvSpPr>
        <p:spPr/>
        <p:txBody>
          <a:bodyPr/>
          <a:lstStyle>
            <a:lvl1pPr>
              <a:defRPr/>
            </a:lvl1pPr>
          </a:lstStyle>
          <a:p>
            <a:pPr>
              <a:defRPr/>
            </a:pPr>
            <a:r>
              <a:rPr lang="en-IN"/>
              <a:t>Tanmoy Chakraborty</a:t>
            </a:r>
          </a:p>
        </p:txBody>
      </p:sp>
      <p:sp>
        <p:nvSpPr>
          <p:cNvPr id="6" name="Slide Number Placeholder 5">
            <a:extLst>
              <a:ext uri="{FF2B5EF4-FFF2-40B4-BE49-F238E27FC236}">
                <a16:creationId xmlns:a16="http://schemas.microsoft.com/office/drawing/2014/main" id="{67FA6B37-EDF4-5D91-B971-D199B285C03A}"/>
              </a:ext>
            </a:extLst>
          </p:cNvPr>
          <p:cNvSpPr>
            <a:spLocks noGrp="1"/>
          </p:cNvSpPr>
          <p:nvPr>
            <p:ph type="sldNum" sz="quarter" idx="12"/>
          </p:nvPr>
        </p:nvSpPr>
        <p:spPr/>
        <p:txBody>
          <a:bodyPr/>
          <a:lstStyle>
            <a:lvl1pPr>
              <a:defRPr/>
            </a:lvl1pPr>
          </a:lstStyle>
          <a:p>
            <a:pPr>
              <a:defRPr/>
            </a:pPr>
            <a:fld id="{0B031C9E-3200-47A5-BB56-B709C2FCD541}" type="slidenum">
              <a:rPr lang="en-IN"/>
              <a:pPr>
                <a:defRPr/>
              </a:pPr>
              <a:t>‹#›</a:t>
            </a:fld>
            <a:endParaRPr lang="en-IN" dirty="0"/>
          </a:p>
        </p:txBody>
      </p:sp>
    </p:spTree>
    <p:extLst>
      <p:ext uri="{BB962C8B-B14F-4D97-AF65-F5344CB8AC3E}">
        <p14:creationId xmlns:p14="http://schemas.microsoft.com/office/powerpoint/2010/main" val="39579142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0DA36FF4-9352-011A-2BB2-F3995141FA6F}"/>
              </a:ext>
            </a:extLst>
          </p:cNvPr>
          <p:cNvSpPr>
            <a:spLocks noGrp="1"/>
          </p:cNvSpPr>
          <p:nvPr>
            <p:ph type="dt" sz="half" idx="10"/>
          </p:nvPr>
        </p:nvSpPr>
        <p:spPr/>
        <p:txBody>
          <a:bodyPr/>
          <a:lstStyle>
            <a:lvl1pPr>
              <a:defRPr/>
            </a:lvl1pPr>
          </a:lstStyle>
          <a:p>
            <a:pPr>
              <a:defRPr/>
            </a:pPr>
            <a:endParaRPr lang="en-IN"/>
          </a:p>
        </p:txBody>
      </p:sp>
      <p:sp>
        <p:nvSpPr>
          <p:cNvPr id="6" name="Footer Placeholder 4">
            <a:extLst>
              <a:ext uri="{FF2B5EF4-FFF2-40B4-BE49-F238E27FC236}">
                <a16:creationId xmlns:a16="http://schemas.microsoft.com/office/drawing/2014/main" id="{B13BF0EA-C950-D6D2-2BB6-CCC651A0BFE0}"/>
              </a:ext>
            </a:extLst>
          </p:cNvPr>
          <p:cNvSpPr>
            <a:spLocks noGrp="1"/>
          </p:cNvSpPr>
          <p:nvPr>
            <p:ph type="ftr" sz="quarter" idx="11"/>
          </p:nvPr>
        </p:nvSpPr>
        <p:spPr/>
        <p:txBody>
          <a:bodyPr/>
          <a:lstStyle>
            <a:lvl1pPr>
              <a:defRPr/>
            </a:lvl1pPr>
          </a:lstStyle>
          <a:p>
            <a:pPr>
              <a:defRPr/>
            </a:pPr>
            <a:r>
              <a:rPr lang="en-IN"/>
              <a:t>Tanmoy Chakraborty</a:t>
            </a:r>
          </a:p>
        </p:txBody>
      </p:sp>
      <p:sp>
        <p:nvSpPr>
          <p:cNvPr id="7" name="Slide Number Placeholder 5">
            <a:extLst>
              <a:ext uri="{FF2B5EF4-FFF2-40B4-BE49-F238E27FC236}">
                <a16:creationId xmlns:a16="http://schemas.microsoft.com/office/drawing/2014/main" id="{0287E94C-08C2-EBEC-7662-536F78F00FA1}"/>
              </a:ext>
            </a:extLst>
          </p:cNvPr>
          <p:cNvSpPr>
            <a:spLocks noGrp="1"/>
          </p:cNvSpPr>
          <p:nvPr>
            <p:ph type="sldNum" sz="quarter" idx="12"/>
          </p:nvPr>
        </p:nvSpPr>
        <p:spPr/>
        <p:txBody>
          <a:bodyPr/>
          <a:lstStyle>
            <a:lvl1pPr>
              <a:defRPr/>
            </a:lvl1pPr>
          </a:lstStyle>
          <a:p>
            <a:pPr>
              <a:defRPr/>
            </a:pPr>
            <a:fld id="{8DF98326-3654-475C-B366-15B4AF75F7C8}" type="slidenum">
              <a:rPr lang="en-IN"/>
              <a:pPr>
                <a:defRPr/>
              </a:pPr>
              <a:t>‹#›</a:t>
            </a:fld>
            <a:endParaRPr lang="en-IN" dirty="0"/>
          </a:p>
        </p:txBody>
      </p:sp>
    </p:spTree>
    <p:extLst>
      <p:ext uri="{BB962C8B-B14F-4D97-AF65-F5344CB8AC3E}">
        <p14:creationId xmlns:p14="http://schemas.microsoft.com/office/powerpoint/2010/main" val="35618780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a:extLst>
              <a:ext uri="{FF2B5EF4-FFF2-40B4-BE49-F238E27FC236}">
                <a16:creationId xmlns:a16="http://schemas.microsoft.com/office/drawing/2014/main" id="{FCEB6182-51AC-37BA-92E3-E00E1A92ECB9}"/>
              </a:ext>
            </a:extLst>
          </p:cNvPr>
          <p:cNvSpPr>
            <a:spLocks noGrp="1"/>
          </p:cNvSpPr>
          <p:nvPr>
            <p:ph type="dt" sz="half" idx="10"/>
          </p:nvPr>
        </p:nvSpPr>
        <p:spPr/>
        <p:txBody>
          <a:bodyPr/>
          <a:lstStyle>
            <a:lvl1pPr>
              <a:defRPr/>
            </a:lvl1pPr>
          </a:lstStyle>
          <a:p>
            <a:pPr>
              <a:defRPr/>
            </a:pPr>
            <a:endParaRPr lang="en-IN"/>
          </a:p>
        </p:txBody>
      </p:sp>
      <p:sp>
        <p:nvSpPr>
          <p:cNvPr id="8" name="Footer Placeholder 4">
            <a:extLst>
              <a:ext uri="{FF2B5EF4-FFF2-40B4-BE49-F238E27FC236}">
                <a16:creationId xmlns:a16="http://schemas.microsoft.com/office/drawing/2014/main" id="{07FE3235-72EF-E9FF-650F-CC54DD55A2AA}"/>
              </a:ext>
            </a:extLst>
          </p:cNvPr>
          <p:cNvSpPr>
            <a:spLocks noGrp="1"/>
          </p:cNvSpPr>
          <p:nvPr>
            <p:ph type="ftr" sz="quarter" idx="11"/>
          </p:nvPr>
        </p:nvSpPr>
        <p:spPr/>
        <p:txBody>
          <a:bodyPr/>
          <a:lstStyle>
            <a:lvl1pPr>
              <a:defRPr/>
            </a:lvl1pPr>
          </a:lstStyle>
          <a:p>
            <a:pPr>
              <a:defRPr/>
            </a:pPr>
            <a:r>
              <a:rPr lang="en-IN"/>
              <a:t>Tanmoy Chakraborty</a:t>
            </a:r>
          </a:p>
        </p:txBody>
      </p:sp>
      <p:sp>
        <p:nvSpPr>
          <p:cNvPr id="9" name="Slide Number Placeholder 5">
            <a:extLst>
              <a:ext uri="{FF2B5EF4-FFF2-40B4-BE49-F238E27FC236}">
                <a16:creationId xmlns:a16="http://schemas.microsoft.com/office/drawing/2014/main" id="{6625E108-FD63-B995-75F8-74142261AF42}"/>
              </a:ext>
            </a:extLst>
          </p:cNvPr>
          <p:cNvSpPr>
            <a:spLocks noGrp="1"/>
          </p:cNvSpPr>
          <p:nvPr>
            <p:ph type="sldNum" sz="quarter" idx="12"/>
          </p:nvPr>
        </p:nvSpPr>
        <p:spPr/>
        <p:txBody>
          <a:bodyPr/>
          <a:lstStyle>
            <a:lvl1pPr>
              <a:defRPr/>
            </a:lvl1pPr>
          </a:lstStyle>
          <a:p>
            <a:pPr>
              <a:defRPr/>
            </a:pPr>
            <a:fld id="{A8D3C3BE-6B28-4F77-9BC1-36B585999499}" type="slidenum">
              <a:rPr lang="en-IN"/>
              <a:pPr>
                <a:defRPr/>
              </a:pPr>
              <a:t>‹#›</a:t>
            </a:fld>
            <a:endParaRPr lang="en-IN" dirty="0"/>
          </a:p>
        </p:txBody>
      </p:sp>
    </p:spTree>
    <p:extLst>
      <p:ext uri="{BB962C8B-B14F-4D97-AF65-F5344CB8AC3E}">
        <p14:creationId xmlns:p14="http://schemas.microsoft.com/office/powerpoint/2010/main" val="6650594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a:extLst>
              <a:ext uri="{FF2B5EF4-FFF2-40B4-BE49-F238E27FC236}">
                <a16:creationId xmlns:a16="http://schemas.microsoft.com/office/drawing/2014/main" id="{09B71A34-C7F8-9996-1C1C-9E3CF215F0EA}"/>
              </a:ext>
            </a:extLst>
          </p:cNvPr>
          <p:cNvSpPr>
            <a:spLocks noGrp="1"/>
          </p:cNvSpPr>
          <p:nvPr>
            <p:ph type="dt" sz="half" idx="10"/>
          </p:nvPr>
        </p:nvSpPr>
        <p:spPr/>
        <p:txBody>
          <a:bodyPr/>
          <a:lstStyle>
            <a:lvl1pPr>
              <a:defRPr/>
            </a:lvl1pPr>
          </a:lstStyle>
          <a:p>
            <a:pPr>
              <a:defRPr/>
            </a:pPr>
            <a:endParaRPr lang="en-IN"/>
          </a:p>
        </p:txBody>
      </p:sp>
      <p:sp>
        <p:nvSpPr>
          <p:cNvPr id="4" name="Footer Placeholder 4">
            <a:extLst>
              <a:ext uri="{FF2B5EF4-FFF2-40B4-BE49-F238E27FC236}">
                <a16:creationId xmlns:a16="http://schemas.microsoft.com/office/drawing/2014/main" id="{4A654E7E-CBB4-5EB0-A494-B57404BB8867}"/>
              </a:ext>
            </a:extLst>
          </p:cNvPr>
          <p:cNvSpPr>
            <a:spLocks noGrp="1"/>
          </p:cNvSpPr>
          <p:nvPr>
            <p:ph type="ftr" sz="quarter" idx="11"/>
          </p:nvPr>
        </p:nvSpPr>
        <p:spPr/>
        <p:txBody>
          <a:bodyPr/>
          <a:lstStyle>
            <a:lvl1pPr>
              <a:defRPr/>
            </a:lvl1pPr>
          </a:lstStyle>
          <a:p>
            <a:pPr>
              <a:defRPr/>
            </a:pPr>
            <a:r>
              <a:rPr lang="en-IN"/>
              <a:t>Tanmoy Chakraborty</a:t>
            </a:r>
          </a:p>
        </p:txBody>
      </p:sp>
      <p:sp>
        <p:nvSpPr>
          <p:cNvPr id="5" name="Slide Number Placeholder 5">
            <a:extLst>
              <a:ext uri="{FF2B5EF4-FFF2-40B4-BE49-F238E27FC236}">
                <a16:creationId xmlns:a16="http://schemas.microsoft.com/office/drawing/2014/main" id="{256EF28B-D2F9-AE7E-CD23-9E2F14B10D12}"/>
              </a:ext>
            </a:extLst>
          </p:cNvPr>
          <p:cNvSpPr>
            <a:spLocks noGrp="1"/>
          </p:cNvSpPr>
          <p:nvPr>
            <p:ph type="sldNum" sz="quarter" idx="12"/>
          </p:nvPr>
        </p:nvSpPr>
        <p:spPr/>
        <p:txBody>
          <a:bodyPr/>
          <a:lstStyle>
            <a:lvl1pPr>
              <a:defRPr/>
            </a:lvl1pPr>
          </a:lstStyle>
          <a:p>
            <a:pPr>
              <a:defRPr/>
            </a:pPr>
            <a:fld id="{6D1502C4-42E8-49E5-82F8-7C913190E775}" type="slidenum">
              <a:rPr lang="en-IN"/>
              <a:pPr>
                <a:defRPr/>
              </a:pPr>
              <a:t>‹#›</a:t>
            </a:fld>
            <a:endParaRPr lang="en-IN" dirty="0"/>
          </a:p>
        </p:txBody>
      </p:sp>
    </p:spTree>
    <p:extLst>
      <p:ext uri="{BB962C8B-B14F-4D97-AF65-F5344CB8AC3E}">
        <p14:creationId xmlns:p14="http://schemas.microsoft.com/office/powerpoint/2010/main" val="10041132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6DF79F1-0F63-3E24-91F1-FA92F55BBD0E}"/>
              </a:ext>
            </a:extLst>
          </p:cNvPr>
          <p:cNvSpPr>
            <a:spLocks noGrp="1"/>
          </p:cNvSpPr>
          <p:nvPr>
            <p:ph type="dt" sz="half" idx="10"/>
          </p:nvPr>
        </p:nvSpPr>
        <p:spPr/>
        <p:txBody>
          <a:bodyPr/>
          <a:lstStyle>
            <a:lvl1pPr>
              <a:defRPr/>
            </a:lvl1pPr>
          </a:lstStyle>
          <a:p>
            <a:pPr>
              <a:defRPr/>
            </a:pPr>
            <a:endParaRPr lang="en-IN"/>
          </a:p>
        </p:txBody>
      </p:sp>
      <p:sp>
        <p:nvSpPr>
          <p:cNvPr id="3" name="Footer Placeholder 4">
            <a:extLst>
              <a:ext uri="{FF2B5EF4-FFF2-40B4-BE49-F238E27FC236}">
                <a16:creationId xmlns:a16="http://schemas.microsoft.com/office/drawing/2014/main" id="{6A910580-B649-0FAD-EFB8-FF4CFAC31DBB}"/>
              </a:ext>
            </a:extLst>
          </p:cNvPr>
          <p:cNvSpPr>
            <a:spLocks noGrp="1"/>
          </p:cNvSpPr>
          <p:nvPr>
            <p:ph type="ftr" sz="quarter" idx="11"/>
          </p:nvPr>
        </p:nvSpPr>
        <p:spPr/>
        <p:txBody>
          <a:bodyPr/>
          <a:lstStyle>
            <a:lvl1pPr>
              <a:defRPr/>
            </a:lvl1pPr>
          </a:lstStyle>
          <a:p>
            <a:pPr>
              <a:defRPr/>
            </a:pPr>
            <a:r>
              <a:rPr lang="en-IN"/>
              <a:t>Tanmoy Chakraborty</a:t>
            </a:r>
          </a:p>
        </p:txBody>
      </p:sp>
      <p:sp>
        <p:nvSpPr>
          <p:cNvPr id="4" name="Slide Number Placeholder 5">
            <a:extLst>
              <a:ext uri="{FF2B5EF4-FFF2-40B4-BE49-F238E27FC236}">
                <a16:creationId xmlns:a16="http://schemas.microsoft.com/office/drawing/2014/main" id="{AAF0AD58-6F45-C4B2-F3E1-171BBD3D94C3}"/>
              </a:ext>
            </a:extLst>
          </p:cNvPr>
          <p:cNvSpPr>
            <a:spLocks noGrp="1"/>
          </p:cNvSpPr>
          <p:nvPr>
            <p:ph type="sldNum" sz="quarter" idx="12"/>
          </p:nvPr>
        </p:nvSpPr>
        <p:spPr/>
        <p:txBody>
          <a:bodyPr/>
          <a:lstStyle>
            <a:lvl1pPr>
              <a:defRPr/>
            </a:lvl1pPr>
          </a:lstStyle>
          <a:p>
            <a:pPr>
              <a:defRPr/>
            </a:pPr>
            <a:fld id="{095E5809-FE59-43E9-81AE-2BBC87D1BAF7}" type="slidenum">
              <a:rPr lang="en-IN"/>
              <a:pPr>
                <a:defRPr/>
              </a:pPr>
              <a:t>‹#›</a:t>
            </a:fld>
            <a:endParaRPr lang="en-IN" dirty="0"/>
          </a:p>
        </p:txBody>
      </p:sp>
    </p:spTree>
    <p:extLst>
      <p:ext uri="{BB962C8B-B14F-4D97-AF65-F5344CB8AC3E}">
        <p14:creationId xmlns:p14="http://schemas.microsoft.com/office/powerpoint/2010/main" val="3744937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7E4B98B2-63FF-19A5-E264-B282642A1FF0}"/>
              </a:ext>
            </a:extLst>
          </p:cNvPr>
          <p:cNvSpPr>
            <a:spLocks noGrp="1"/>
          </p:cNvSpPr>
          <p:nvPr>
            <p:ph type="dt" sz="half" idx="10"/>
          </p:nvPr>
        </p:nvSpPr>
        <p:spPr/>
        <p:txBody>
          <a:bodyPr/>
          <a:lstStyle>
            <a:lvl1pPr>
              <a:defRPr/>
            </a:lvl1pPr>
          </a:lstStyle>
          <a:p>
            <a:pPr>
              <a:defRPr/>
            </a:pPr>
            <a:endParaRPr lang="en-IN"/>
          </a:p>
        </p:txBody>
      </p:sp>
      <p:sp>
        <p:nvSpPr>
          <p:cNvPr id="6" name="Footer Placeholder 4">
            <a:extLst>
              <a:ext uri="{FF2B5EF4-FFF2-40B4-BE49-F238E27FC236}">
                <a16:creationId xmlns:a16="http://schemas.microsoft.com/office/drawing/2014/main" id="{07D2491B-3B69-005F-07F6-1DE42AE7FA44}"/>
              </a:ext>
            </a:extLst>
          </p:cNvPr>
          <p:cNvSpPr>
            <a:spLocks noGrp="1"/>
          </p:cNvSpPr>
          <p:nvPr>
            <p:ph type="ftr" sz="quarter" idx="11"/>
          </p:nvPr>
        </p:nvSpPr>
        <p:spPr/>
        <p:txBody>
          <a:bodyPr/>
          <a:lstStyle>
            <a:lvl1pPr>
              <a:defRPr/>
            </a:lvl1pPr>
          </a:lstStyle>
          <a:p>
            <a:pPr>
              <a:defRPr/>
            </a:pPr>
            <a:r>
              <a:rPr lang="en-IN"/>
              <a:t>Tanmoy Chakraborty</a:t>
            </a:r>
          </a:p>
        </p:txBody>
      </p:sp>
      <p:sp>
        <p:nvSpPr>
          <p:cNvPr id="7" name="Slide Number Placeholder 5">
            <a:extLst>
              <a:ext uri="{FF2B5EF4-FFF2-40B4-BE49-F238E27FC236}">
                <a16:creationId xmlns:a16="http://schemas.microsoft.com/office/drawing/2014/main" id="{65E00DBF-4031-F56D-066A-7B22DA1587B1}"/>
              </a:ext>
            </a:extLst>
          </p:cNvPr>
          <p:cNvSpPr>
            <a:spLocks noGrp="1"/>
          </p:cNvSpPr>
          <p:nvPr>
            <p:ph type="sldNum" sz="quarter" idx="12"/>
          </p:nvPr>
        </p:nvSpPr>
        <p:spPr/>
        <p:txBody>
          <a:bodyPr/>
          <a:lstStyle>
            <a:lvl1pPr>
              <a:defRPr/>
            </a:lvl1pPr>
          </a:lstStyle>
          <a:p>
            <a:pPr>
              <a:defRPr/>
            </a:pPr>
            <a:fld id="{CDB957E9-77A8-4507-8FE3-DCE89B0FBE2F}" type="slidenum">
              <a:rPr lang="en-IN"/>
              <a:pPr>
                <a:defRPr/>
              </a:pPr>
              <a:t>‹#›</a:t>
            </a:fld>
            <a:endParaRPr lang="en-IN" dirty="0"/>
          </a:p>
        </p:txBody>
      </p:sp>
    </p:spTree>
    <p:extLst>
      <p:ext uri="{BB962C8B-B14F-4D97-AF65-F5344CB8AC3E}">
        <p14:creationId xmlns:p14="http://schemas.microsoft.com/office/powerpoint/2010/main" val="71202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91C30AE0-1A9E-322E-4C45-001667C1C081}"/>
              </a:ext>
            </a:extLst>
          </p:cNvPr>
          <p:cNvSpPr>
            <a:spLocks noGrp="1"/>
          </p:cNvSpPr>
          <p:nvPr>
            <p:ph type="dt" sz="half" idx="10"/>
          </p:nvPr>
        </p:nvSpPr>
        <p:spPr/>
        <p:txBody>
          <a:bodyPr/>
          <a:lstStyle>
            <a:lvl1pPr>
              <a:defRPr/>
            </a:lvl1pPr>
          </a:lstStyle>
          <a:p>
            <a:pPr>
              <a:defRPr/>
            </a:pPr>
            <a:endParaRPr lang="en-IN"/>
          </a:p>
        </p:txBody>
      </p:sp>
      <p:sp>
        <p:nvSpPr>
          <p:cNvPr id="6" name="Footer Placeholder 4">
            <a:extLst>
              <a:ext uri="{FF2B5EF4-FFF2-40B4-BE49-F238E27FC236}">
                <a16:creationId xmlns:a16="http://schemas.microsoft.com/office/drawing/2014/main" id="{D474471C-0835-63A4-7407-61C9B7091645}"/>
              </a:ext>
            </a:extLst>
          </p:cNvPr>
          <p:cNvSpPr>
            <a:spLocks noGrp="1"/>
          </p:cNvSpPr>
          <p:nvPr>
            <p:ph type="ftr" sz="quarter" idx="11"/>
          </p:nvPr>
        </p:nvSpPr>
        <p:spPr/>
        <p:txBody>
          <a:bodyPr/>
          <a:lstStyle>
            <a:lvl1pPr>
              <a:defRPr/>
            </a:lvl1pPr>
          </a:lstStyle>
          <a:p>
            <a:pPr>
              <a:defRPr/>
            </a:pPr>
            <a:r>
              <a:rPr lang="en-IN"/>
              <a:t>Tanmoy Chakraborty</a:t>
            </a:r>
          </a:p>
        </p:txBody>
      </p:sp>
      <p:sp>
        <p:nvSpPr>
          <p:cNvPr id="7" name="Slide Number Placeholder 5">
            <a:extLst>
              <a:ext uri="{FF2B5EF4-FFF2-40B4-BE49-F238E27FC236}">
                <a16:creationId xmlns:a16="http://schemas.microsoft.com/office/drawing/2014/main" id="{7FC0B6AE-C97A-383B-7017-EE62C82B15BE}"/>
              </a:ext>
            </a:extLst>
          </p:cNvPr>
          <p:cNvSpPr>
            <a:spLocks noGrp="1"/>
          </p:cNvSpPr>
          <p:nvPr>
            <p:ph type="sldNum" sz="quarter" idx="12"/>
          </p:nvPr>
        </p:nvSpPr>
        <p:spPr/>
        <p:txBody>
          <a:bodyPr/>
          <a:lstStyle>
            <a:lvl1pPr>
              <a:defRPr/>
            </a:lvl1pPr>
          </a:lstStyle>
          <a:p>
            <a:pPr>
              <a:defRPr/>
            </a:pPr>
            <a:fld id="{DB437BE7-9AB5-4154-9CBF-7369B0B62339}" type="slidenum">
              <a:rPr lang="en-IN"/>
              <a:pPr>
                <a:defRPr/>
              </a:pPr>
              <a:t>‹#›</a:t>
            </a:fld>
            <a:endParaRPr lang="en-IN" dirty="0"/>
          </a:p>
        </p:txBody>
      </p:sp>
    </p:spTree>
    <p:extLst>
      <p:ext uri="{BB962C8B-B14F-4D97-AF65-F5344CB8AC3E}">
        <p14:creationId xmlns:p14="http://schemas.microsoft.com/office/powerpoint/2010/main" val="32572653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7E83E1-E8D1-F299-41C1-AC1ABE18E0E4}"/>
              </a:ext>
            </a:extLst>
          </p:cNvPr>
          <p:cNvSpPr>
            <a:spLocks noGrp="1"/>
          </p:cNvSpPr>
          <p:nvPr>
            <p:ph type="dt" sz="half" idx="10"/>
          </p:nvPr>
        </p:nvSpPr>
        <p:spPr/>
        <p:txBody>
          <a:bodyPr/>
          <a:lstStyle>
            <a:lvl1pPr>
              <a:defRPr/>
            </a:lvl1pPr>
          </a:lstStyle>
          <a:p>
            <a:pPr>
              <a:defRPr/>
            </a:pPr>
            <a:endParaRPr lang="en-IN"/>
          </a:p>
        </p:txBody>
      </p:sp>
      <p:sp>
        <p:nvSpPr>
          <p:cNvPr id="5" name="Footer Placeholder 4">
            <a:extLst>
              <a:ext uri="{FF2B5EF4-FFF2-40B4-BE49-F238E27FC236}">
                <a16:creationId xmlns:a16="http://schemas.microsoft.com/office/drawing/2014/main" id="{B1806A7E-EE0F-6EAB-FBE9-2840324BDECC}"/>
              </a:ext>
            </a:extLst>
          </p:cNvPr>
          <p:cNvSpPr>
            <a:spLocks noGrp="1"/>
          </p:cNvSpPr>
          <p:nvPr>
            <p:ph type="ftr" sz="quarter" idx="11"/>
          </p:nvPr>
        </p:nvSpPr>
        <p:spPr/>
        <p:txBody>
          <a:bodyPr/>
          <a:lstStyle>
            <a:lvl1pPr>
              <a:defRPr/>
            </a:lvl1pPr>
          </a:lstStyle>
          <a:p>
            <a:pPr>
              <a:defRPr/>
            </a:pPr>
            <a:r>
              <a:rPr lang="en-IN"/>
              <a:t>Tanmoy Chakraborty</a:t>
            </a:r>
          </a:p>
        </p:txBody>
      </p:sp>
      <p:sp>
        <p:nvSpPr>
          <p:cNvPr id="6" name="Slide Number Placeholder 5">
            <a:extLst>
              <a:ext uri="{FF2B5EF4-FFF2-40B4-BE49-F238E27FC236}">
                <a16:creationId xmlns:a16="http://schemas.microsoft.com/office/drawing/2014/main" id="{2B8B0CB2-B0B5-FFCA-002F-F8A6031A5A62}"/>
              </a:ext>
            </a:extLst>
          </p:cNvPr>
          <p:cNvSpPr>
            <a:spLocks noGrp="1"/>
          </p:cNvSpPr>
          <p:nvPr>
            <p:ph type="sldNum" sz="quarter" idx="12"/>
          </p:nvPr>
        </p:nvSpPr>
        <p:spPr/>
        <p:txBody>
          <a:bodyPr/>
          <a:lstStyle>
            <a:lvl1pPr>
              <a:defRPr/>
            </a:lvl1pPr>
          </a:lstStyle>
          <a:p>
            <a:pPr>
              <a:defRPr/>
            </a:pPr>
            <a:fld id="{57A4C49C-9E72-4217-A6A5-3C8AF3F4E478}" type="slidenum">
              <a:rPr lang="en-IN"/>
              <a:pPr>
                <a:defRPr/>
              </a:pPr>
              <a:t>‹#›</a:t>
            </a:fld>
            <a:endParaRPr lang="en-IN" dirty="0"/>
          </a:p>
        </p:txBody>
      </p:sp>
    </p:spTree>
    <p:extLst>
      <p:ext uri="{BB962C8B-B14F-4D97-AF65-F5344CB8AC3E}">
        <p14:creationId xmlns:p14="http://schemas.microsoft.com/office/powerpoint/2010/main" val="38603496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5B30E8-0640-287B-B6C2-1E1F986E55B9}"/>
              </a:ext>
            </a:extLst>
          </p:cNvPr>
          <p:cNvSpPr>
            <a:spLocks noGrp="1"/>
          </p:cNvSpPr>
          <p:nvPr>
            <p:ph type="dt" sz="half" idx="10"/>
          </p:nvPr>
        </p:nvSpPr>
        <p:spPr/>
        <p:txBody>
          <a:bodyPr/>
          <a:lstStyle>
            <a:lvl1pPr>
              <a:defRPr/>
            </a:lvl1pPr>
          </a:lstStyle>
          <a:p>
            <a:pPr>
              <a:defRPr/>
            </a:pPr>
            <a:endParaRPr lang="en-IN"/>
          </a:p>
        </p:txBody>
      </p:sp>
      <p:sp>
        <p:nvSpPr>
          <p:cNvPr id="5" name="Footer Placeholder 4">
            <a:extLst>
              <a:ext uri="{FF2B5EF4-FFF2-40B4-BE49-F238E27FC236}">
                <a16:creationId xmlns:a16="http://schemas.microsoft.com/office/drawing/2014/main" id="{B7C1F5AB-9B68-FC31-5F11-A4034D241DB3}"/>
              </a:ext>
            </a:extLst>
          </p:cNvPr>
          <p:cNvSpPr>
            <a:spLocks noGrp="1"/>
          </p:cNvSpPr>
          <p:nvPr>
            <p:ph type="ftr" sz="quarter" idx="11"/>
          </p:nvPr>
        </p:nvSpPr>
        <p:spPr/>
        <p:txBody>
          <a:bodyPr/>
          <a:lstStyle>
            <a:lvl1pPr>
              <a:defRPr/>
            </a:lvl1pPr>
          </a:lstStyle>
          <a:p>
            <a:pPr>
              <a:defRPr/>
            </a:pPr>
            <a:r>
              <a:rPr lang="en-IN"/>
              <a:t>Tanmoy Chakraborty</a:t>
            </a:r>
          </a:p>
        </p:txBody>
      </p:sp>
      <p:sp>
        <p:nvSpPr>
          <p:cNvPr id="6" name="Slide Number Placeholder 5">
            <a:extLst>
              <a:ext uri="{FF2B5EF4-FFF2-40B4-BE49-F238E27FC236}">
                <a16:creationId xmlns:a16="http://schemas.microsoft.com/office/drawing/2014/main" id="{71EECAF8-02D5-852E-49C8-EFE26F6804F6}"/>
              </a:ext>
            </a:extLst>
          </p:cNvPr>
          <p:cNvSpPr>
            <a:spLocks noGrp="1"/>
          </p:cNvSpPr>
          <p:nvPr>
            <p:ph type="sldNum" sz="quarter" idx="12"/>
          </p:nvPr>
        </p:nvSpPr>
        <p:spPr/>
        <p:txBody>
          <a:bodyPr/>
          <a:lstStyle>
            <a:lvl1pPr>
              <a:defRPr/>
            </a:lvl1pPr>
          </a:lstStyle>
          <a:p>
            <a:pPr>
              <a:defRPr/>
            </a:pPr>
            <a:fld id="{3B05A166-174A-49B9-A1F4-DF4C701D773D}" type="slidenum">
              <a:rPr lang="en-IN"/>
              <a:pPr>
                <a:defRPr/>
              </a:pPr>
              <a:t>‹#›</a:t>
            </a:fld>
            <a:endParaRPr lang="en-IN" dirty="0"/>
          </a:p>
        </p:txBody>
      </p:sp>
    </p:spTree>
    <p:extLst>
      <p:ext uri="{BB962C8B-B14F-4D97-AF65-F5344CB8AC3E}">
        <p14:creationId xmlns:p14="http://schemas.microsoft.com/office/powerpoint/2010/main" val="2041626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45"/>
        <p:cNvGrpSpPr/>
        <p:nvPr/>
      </p:nvGrpSpPr>
      <p:grpSpPr>
        <a:xfrm>
          <a:off x="0" y="0"/>
          <a:ext cx="0" cy="0"/>
          <a:chOff x="0" y="0"/>
          <a:chExt cx="0" cy="0"/>
        </a:xfrm>
      </p:grpSpPr>
      <p:sp>
        <p:nvSpPr>
          <p:cNvPr id="146" name="Google Shape;146;gf805a571ec_1_334"/>
          <p:cNvSpPr txBox="1">
            <a:spLocks noGrp="1"/>
          </p:cNvSpPr>
          <p:nvPr>
            <p:ph type="sldNum" idx="12"/>
          </p:nvPr>
        </p:nvSpPr>
        <p:spPr>
          <a:xfrm>
            <a:off x="8321386" y="4741917"/>
            <a:ext cx="194100" cy="346218"/>
          </a:xfrm>
          <a:prstGeom prst="rect">
            <a:avLst/>
          </a:prstGeom>
          <a:noFill/>
          <a:ln>
            <a:noFill/>
          </a:ln>
        </p:spPr>
        <p:txBody>
          <a:bodyPr spcFirstLastPara="1" wrap="square" lIns="34275" tIns="34275" rIns="34275" bIns="34275" anchor="ctr" anchorCtr="0">
            <a:sp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Arial"/>
                <a:ea typeface="Arial"/>
                <a:cs typeface="Arial"/>
                <a:sym typeface="Arial"/>
              </a:defRPr>
            </a:lvl9pPr>
          </a:lstStyle>
          <a:p>
            <a:pPr defTabSz="914378">
              <a:defRPr/>
            </a:pPr>
            <a:fld id="{00000000-1234-1234-1234-123412341234}" type="slidenum">
              <a:rPr lang="en-US" smtClean="0"/>
              <a:pPr defTabSz="914378">
                <a:defRPr/>
              </a:pPr>
              <a:t>‹#›</a:t>
            </a:fld>
            <a:endParaRPr lang="en-US" sz="1000">
              <a:solidFill>
                <a:srgbClr val="666666"/>
              </a:solidFill>
            </a:endParaRPr>
          </a:p>
        </p:txBody>
      </p:sp>
    </p:spTree>
    <p:extLst>
      <p:ext uri="{BB962C8B-B14F-4D97-AF65-F5344CB8AC3E}">
        <p14:creationId xmlns:p14="http://schemas.microsoft.com/office/powerpoint/2010/main" val="313257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2.jpeg"/><Relationship Id="rId2" Type="http://schemas.openxmlformats.org/officeDocument/2006/relationships/slideLayout" Target="../slideLayouts/slideLayout27.xml"/><Relationship Id="rId16" Type="http://schemas.openxmlformats.org/officeDocument/2006/relationships/image" Target="../media/image1.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hyperlink" Target="https://www.lcs2.in/" TargetMode="Externa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image" Target="../media/image4.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hyperlink" Target="https://home.iitd.ac.in/" TargetMode="Externa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846CE7D5-CF57-46EF-B807-FDD0502418D4}" type="datetimeFigureOut">
              <a:rPr lang="en-US" smtClean="0"/>
              <a:t>2/3/2025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pic>
        <p:nvPicPr>
          <p:cNvPr id="7" name="Picture 6">
            <a:extLst>
              <a:ext uri="{FF2B5EF4-FFF2-40B4-BE49-F238E27FC236}">
                <a16:creationId xmlns:a16="http://schemas.microsoft.com/office/drawing/2014/main" id="{73AAC3DB-4FF2-5C4A-AD81-5FFBDD860D55}"/>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323857" y="4681537"/>
            <a:ext cx="405000" cy="397865"/>
          </a:xfrm>
          <a:prstGeom prst="rect">
            <a:avLst/>
          </a:prstGeom>
        </p:spPr>
      </p:pic>
      <p:pic>
        <p:nvPicPr>
          <p:cNvPr id="9" name="Picture 8">
            <a:extLst>
              <a:ext uri="{FF2B5EF4-FFF2-40B4-BE49-F238E27FC236}">
                <a16:creationId xmlns:a16="http://schemas.microsoft.com/office/drawing/2014/main" id="{2A04143E-11DB-CF33-6DC0-D65E0F1C2DE3}"/>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35116" y="4674402"/>
            <a:ext cx="405000" cy="405000"/>
          </a:xfrm>
          <a:prstGeom prst="rect">
            <a:avLst/>
          </a:prstGeom>
        </p:spPr>
      </p:pic>
    </p:spTree>
    <p:extLst>
      <p:ext uri="{BB962C8B-B14F-4D97-AF65-F5344CB8AC3E}">
        <p14:creationId xmlns:p14="http://schemas.microsoft.com/office/powerpoint/2010/main" val="373043574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j-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FDA29A-0BE3-E1F7-5A64-1A1D05287F6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285C93C7-D519-93E1-C2B2-454A3735162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CF3965-C621-8503-725A-693405B7B29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BC5AD5D-E851-46E7-B17B-C73C7861206F}" type="datetimeFigureOut">
              <a:rPr lang="en-IN" smtClean="0"/>
              <a:t>03-02-2025</a:t>
            </a:fld>
            <a:endParaRPr lang="en-IN"/>
          </a:p>
        </p:txBody>
      </p:sp>
      <p:sp>
        <p:nvSpPr>
          <p:cNvPr id="5" name="Footer Placeholder 4">
            <a:extLst>
              <a:ext uri="{FF2B5EF4-FFF2-40B4-BE49-F238E27FC236}">
                <a16:creationId xmlns:a16="http://schemas.microsoft.com/office/drawing/2014/main" id="{658EE708-60BE-CAE4-EA5E-A787AF7857B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0FCB946-0B3A-615B-6A05-E5AECDCF39D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5F15AE-E79F-4997-8336-77C3BE797F64}" type="slidenum">
              <a:rPr lang="en-IN" smtClean="0"/>
              <a:t>‹#›</a:t>
            </a:fld>
            <a:endParaRPr lang="en-IN"/>
          </a:p>
        </p:txBody>
      </p:sp>
    </p:spTree>
    <p:extLst>
      <p:ext uri="{BB962C8B-B14F-4D97-AF65-F5344CB8AC3E}">
        <p14:creationId xmlns:p14="http://schemas.microsoft.com/office/powerpoint/2010/main" val="30258037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685800" rtl="0" eaLnBrk="1" latinLnBrk="0" hangingPunct="1">
        <a:lnSpc>
          <a:spcPct val="90000"/>
        </a:lnSpc>
        <a:spcBef>
          <a:spcPct val="0"/>
        </a:spcBef>
        <a:buNone/>
        <a:defRPr sz="3000" kern="1200">
          <a:solidFill>
            <a:schemeClr val="tx1"/>
          </a:solidFill>
          <a:latin typeface="Aptos" panose="020B000402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C433764-9E9D-6AFC-BFAA-E925848F774C}"/>
              </a:ext>
            </a:extLst>
          </p:cNvPr>
          <p:cNvSpPr>
            <a:spLocks noGrp="1" noChangeArrowheads="1"/>
          </p:cNvSpPr>
          <p:nvPr>
            <p:ph type="title"/>
          </p:nvPr>
        </p:nvSpPr>
        <p:spPr bwMode="auto">
          <a:xfrm>
            <a:off x="330994" y="194072"/>
            <a:ext cx="8480822"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DA5AC691-D762-D441-BB3D-E5D18B37DD4B}"/>
              </a:ext>
            </a:extLst>
          </p:cNvPr>
          <p:cNvSpPr>
            <a:spLocks noGrp="1" noChangeArrowheads="1"/>
          </p:cNvSpPr>
          <p:nvPr>
            <p:ph type="body" idx="1"/>
          </p:nvPr>
        </p:nvSpPr>
        <p:spPr bwMode="auto">
          <a:xfrm>
            <a:off x="330994" y="1356123"/>
            <a:ext cx="8480822" cy="326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Footer Placeholder 6">
            <a:extLst>
              <a:ext uri="{FF2B5EF4-FFF2-40B4-BE49-F238E27FC236}">
                <a16:creationId xmlns:a16="http://schemas.microsoft.com/office/drawing/2014/main" id="{ECC3B6C4-FC12-E4B1-F3AD-4DA9C365F124}"/>
              </a:ext>
            </a:extLst>
          </p:cNvPr>
          <p:cNvSpPr txBox="1">
            <a:spLocks/>
          </p:cNvSpPr>
          <p:nvPr userDrawn="1"/>
        </p:nvSpPr>
        <p:spPr>
          <a:xfrm>
            <a:off x="4004073" y="4788694"/>
            <a:ext cx="1134665" cy="296466"/>
          </a:xfrm>
          <a:prstGeom prst="rect">
            <a:avLst/>
          </a:prstGeom>
        </p:spPr>
        <p:txBody>
          <a:bodyPr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t>Tanmoy Chakraborty</a:t>
            </a:r>
          </a:p>
        </p:txBody>
      </p:sp>
      <p:grpSp>
        <p:nvGrpSpPr>
          <p:cNvPr id="11" name="Group 10">
            <a:extLst>
              <a:ext uri="{FF2B5EF4-FFF2-40B4-BE49-F238E27FC236}">
                <a16:creationId xmlns:a16="http://schemas.microsoft.com/office/drawing/2014/main" id="{7A8B3B23-3B67-E34D-1CA4-E553190FCF6F}"/>
              </a:ext>
            </a:extLst>
          </p:cNvPr>
          <p:cNvGrpSpPr/>
          <p:nvPr/>
        </p:nvGrpSpPr>
        <p:grpSpPr>
          <a:xfrm>
            <a:off x="-7195" y="4705345"/>
            <a:ext cx="9151196" cy="436163"/>
            <a:chOff x="-6750" y="4719515"/>
            <a:chExt cx="9151196" cy="452100"/>
          </a:xfrm>
        </p:grpSpPr>
        <p:sp>
          <p:nvSpPr>
            <p:cNvPr id="12" name="Google Shape;87;p16">
              <a:extLst>
                <a:ext uri="{FF2B5EF4-FFF2-40B4-BE49-F238E27FC236}">
                  <a16:creationId xmlns:a16="http://schemas.microsoft.com/office/drawing/2014/main" id="{9A9890F5-3371-66F9-E739-3630550F55AC}"/>
                </a:ext>
              </a:extLst>
            </p:cNvPr>
            <p:cNvSpPr/>
            <p:nvPr/>
          </p:nvSpPr>
          <p:spPr>
            <a:xfrm>
              <a:off x="-6750" y="4719515"/>
              <a:ext cx="9151196" cy="452100"/>
            </a:xfrm>
            <a:prstGeom prst="rect">
              <a:avLst/>
            </a:prstGeom>
            <a:solidFill>
              <a:srgbClr val="C217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b="0">
                <a:latin typeface="+mn-lt"/>
              </a:endParaRPr>
            </a:p>
          </p:txBody>
        </p:sp>
        <p:pic>
          <p:nvPicPr>
            <p:cNvPr id="13" name="Google Shape;88;p16">
              <a:hlinkClick r:id="rId13"/>
              <a:extLst>
                <a:ext uri="{FF2B5EF4-FFF2-40B4-BE49-F238E27FC236}">
                  <a16:creationId xmlns:a16="http://schemas.microsoft.com/office/drawing/2014/main" id="{D9AEEF7B-63B4-AD2E-B486-64BC8BF39D8B}"/>
                </a:ext>
              </a:extLst>
            </p:cNvPr>
            <p:cNvPicPr preferRelativeResize="0">
              <a:picLocks noChangeAspect="1"/>
            </p:cNvPicPr>
            <p:nvPr/>
          </p:nvPicPr>
          <p:blipFill rotWithShape="1">
            <a:blip r:embed="rId14">
              <a:alphaModFix/>
            </a:blip>
            <a:srcRect l="6644" t="26809" r="12028" b="26864"/>
            <a:stretch/>
          </p:blipFill>
          <p:spPr>
            <a:xfrm>
              <a:off x="421111" y="4799192"/>
              <a:ext cx="513000" cy="307447"/>
            </a:xfrm>
            <a:prstGeom prst="rect">
              <a:avLst/>
            </a:prstGeom>
            <a:noFill/>
            <a:ln>
              <a:noFill/>
            </a:ln>
          </p:spPr>
        </p:pic>
        <p:sp>
          <p:nvSpPr>
            <p:cNvPr id="15" name="Google Shape;91;p16">
              <a:extLst>
                <a:ext uri="{FF2B5EF4-FFF2-40B4-BE49-F238E27FC236}">
                  <a16:creationId xmlns:a16="http://schemas.microsoft.com/office/drawing/2014/main" id="{EC88CDE9-AB7C-C67A-6F72-3007F8C10BB8}"/>
                </a:ext>
              </a:extLst>
            </p:cNvPr>
            <p:cNvSpPr txBox="1"/>
            <p:nvPr/>
          </p:nvSpPr>
          <p:spPr>
            <a:xfrm>
              <a:off x="6964218" y="4776850"/>
              <a:ext cx="1848044" cy="28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b="0" dirty="0">
                  <a:solidFill>
                    <a:schemeClr val="lt1"/>
                  </a:solidFill>
                  <a:latin typeface="+mn-lt"/>
                </a:rPr>
                <a:t>Tanmoy Chakraborty</a:t>
              </a:r>
              <a:endParaRPr sz="900" b="0" dirty="0">
                <a:solidFill>
                  <a:schemeClr val="lt1"/>
                </a:solidFill>
                <a:latin typeface="+mn-lt"/>
              </a:endParaRPr>
            </a:p>
          </p:txBody>
        </p:sp>
        <p:sp>
          <p:nvSpPr>
            <p:cNvPr id="16" name="Google Shape;92;p16">
              <a:extLst>
                <a:ext uri="{FF2B5EF4-FFF2-40B4-BE49-F238E27FC236}">
                  <a16:creationId xmlns:a16="http://schemas.microsoft.com/office/drawing/2014/main" id="{C0B4BF11-6619-5FC3-64CD-E33B2F3461E6}"/>
                </a:ext>
              </a:extLst>
            </p:cNvPr>
            <p:cNvSpPr txBox="1"/>
            <p:nvPr/>
          </p:nvSpPr>
          <p:spPr>
            <a:xfrm>
              <a:off x="998740" y="4804865"/>
              <a:ext cx="2260467" cy="28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0" dirty="0">
                  <a:solidFill>
                    <a:schemeClr val="lt1"/>
                  </a:solidFill>
                  <a:latin typeface="+mn-lt"/>
                </a:rPr>
                <a:t>Laboratory for Computational Social Systems</a:t>
              </a:r>
              <a:endParaRPr sz="900" b="0" dirty="0">
                <a:solidFill>
                  <a:schemeClr val="lt1"/>
                </a:solidFill>
                <a:latin typeface="+mn-lt"/>
              </a:endParaRPr>
            </a:p>
          </p:txBody>
        </p:sp>
        <p:pic>
          <p:nvPicPr>
            <p:cNvPr id="17" name="Google Shape;94;p16">
              <a:hlinkClick r:id="rId15"/>
              <a:extLst>
                <a:ext uri="{FF2B5EF4-FFF2-40B4-BE49-F238E27FC236}">
                  <a16:creationId xmlns:a16="http://schemas.microsoft.com/office/drawing/2014/main" id="{1EF95B29-C125-4760-3A0D-C76302DC0F38}"/>
                </a:ext>
              </a:extLst>
            </p:cNvPr>
            <p:cNvPicPr preferRelativeResize="0">
              <a:picLocks noChangeAspect="1"/>
            </p:cNvPicPr>
            <p:nvPr/>
          </p:nvPicPr>
          <p:blipFill>
            <a:blip r:embed="rId16">
              <a:alphaModFix/>
            </a:blip>
            <a:stretch>
              <a:fillRect/>
            </a:stretch>
          </p:blipFill>
          <p:spPr>
            <a:xfrm>
              <a:off x="4344937" y="4723830"/>
              <a:ext cx="447821" cy="447785"/>
            </a:xfrm>
            <a:prstGeom prst="rect">
              <a:avLst/>
            </a:prstGeom>
            <a:noFill/>
            <a:ln>
              <a:noFill/>
            </a:ln>
          </p:spPr>
        </p:pic>
      </p:grpSp>
    </p:spTree>
    <p:extLst>
      <p:ext uri="{BB962C8B-B14F-4D97-AF65-F5344CB8AC3E}">
        <p14:creationId xmlns:p14="http://schemas.microsoft.com/office/powerpoint/2010/main" val="277610698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ftr="0" dt="0"/>
  <p:txStyles>
    <p:titleStyle>
      <a:lvl1pPr algn="l" rtl="0" eaLnBrk="0" fontAlgn="base" hangingPunct="0">
        <a:lnSpc>
          <a:spcPct val="90000"/>
        </a:lnSpc>
        <a:spcBef>
          <a:spcPct val="0"/>
        </a:spcBef>
        <a:spcAft>
          <a:spcPct val="0"/>
        </a:spcAft>
        <a:defRPr sz="3000"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3000">
          <a:solidFill>
            <a:schemeClr val="accent1"/>
          </a:solidFill>
          <a:latin typeface="Aptos Display" panose="020B0004020202020204" pitchFamily="34" charset="0"/>
        </a:defRPr>
      </a:lvl2pPr>
      <a:lvl3pPr algn="l" rtl="0" eaLnBrk="0" fontAlgn="base" hangingPunct="0">
        <a:lnSpc>
          <a:spcPct val="90000"/>
        </a:lnSpc>
        <a:spcBef>
          <a:spcPct val="0"/>
        </a:spcBef>
        <a:spcAft>
          <a:spcPct val="0"/>
        </a:spcAft>
        <a:defRPr sz="3000">
          <a:solidFill>
            <a:schemeClr val="accent1"/>
          </a:solidFill>
          <a:latin typeface="Aptos Display" panose="020B0004020202020204" pitchFamily="34" charset="0"/>
        </a:defRPr>
      </a:lvl3pPr>
      <a:lvl4pPr algn="l" rtl="0" eaLnBrk="0" fontAlgn="base" hangingPunct="0">
        <a:lnSpc>
          <a:spcPct val="90000"/>
        </a:lnSpc>
        <a:spcBef>
          <a:spcPct val="0"/>
        </a:spcBef>
        <a:spcAft>
          <a:spcPct val="0"/>
        </a:spcAft>
        <a:defRPr sz="3000">
          <a:solidFill>
            <a:schemeClr val="accent1"/>
          </a:solidFill>
          <a:latin typeface="Aptos Display" panose="020B0004020202020204" pitchFamily="34" charset="0"/>
        </a:defRPr>
      </a:lvl4pPr>
      <a:lvl5pPr algn="l" rtl="0" eaLnBrk="0" fontAlgn="base" hangingPunct="0">
        <a:lnSpc>
          <a:spcPct val="90000"/>
        </a:lnSpc>
        <a:spcBef>
          <a:spcPct val="0"/>
        </a:spcBef>
        <a:spcAft>
          <a:spcPct val="0"/>
        </a:spcAft>
        <a:defRPr sz="3000">
          <a:solidFill>
            <a:schemeClr val="accent1"/>
          </a:solidFill>
          <a:latin typeface="Aptos Display" panose="020B0004020202020204" pitchFamily="34" charset="0"/>
        </a:defRPr>
      </a:lvl5pPr>
      <a:lvl6pPr marL="342900" algn="l" rtl="0" fontAlgn="base">
        <a:lnSpc>
          <a:spcPct val="90000"/>
        </a:lnSpc>
        <a:spcBef>
          <a:spcPct val="0"/>
        </a:spcBef>
        <a:spcAft>
          <a:spcPct val="0"/>
        </a:spcAft>
        <a:defRPr sz="3000">
          <a:solidFill>
            <a:schemeClr val="accent1"/>
          </a:solidFill>
          <a:latin typeface="Aptos Display" panose="020B0004020202020204" pitchFamily="34" charset="0"/>
        </a:defRPr>
      </a:lvl6pPr>
      <a:lvl7pPr marL="685800" algn="l" rtl="0" fontAlgn="base">
        <a:lnSpc>
          <a:spcPct val="90000"/>
        </a:lnSpc>
        <a:spcBef>
          <a:spcPct val="0"/>
        </a:spcBef>
        <a:spcAft>
          <a:spcPct val="0"/>
        </a:spcAft>
        <a:defRPr sz="3000">
          <a:solidFill>
            <a:schemeClr val="accent1"/>
          </a:solidFill>
          <a:latin typeface="Aptos Display" panose="020B0004020202020204" pitchFamily="34" charset="0"/>
        </a:defRPr>
      </a:lvl7pPr>
      <a:lvl8pPr marL="1028700" algn="l" rtl="0" fontAlgn="base">
        <a:lnSpc>
          <a:spcPct val="90000"/>
        </a:lnSpc>
        <a:spcBef>
          <a:spcPct val="0"/>
        </a:spcBef>
        <a:spcAft>
          <a:spcPct val="0"/>
        </a:spcAft>
        <a:defRPr sz="3000">
          <a:solidFill>
            <a:schemeClr val="accent1"/>
          </a:solidFill>
          <a:latin typeface="Aptos Display" panose="020B0004020202020204" pitchFamily="34" charset="0"/>
        </a:defRPr>
      </a:lvl8pPr>
      <a:lvl9pPr marL="1371600" algn="l" rtl="0" fontAlgn="base">
        <a:lnSpc>
          <a:spcPct val="90000"/>
        </a:lnSpc>
        <a:spcBef>
          <a:spcPct val="0"/>
        </a:spcBef>
        <a:spcAft>
          <a:spcPct val="0"/>
        </a:spcAft>
        <a:defRPr sz="3000">
          <a:solidFill>
            <a:schemeClr val="accent1"/>
          </a:solidFill>
          <a:latin typeface="Aptos Display" panose="020B0004020202020204" pitchFamily="34" charset="0"/>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18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sz="1200"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79">
          <p15:clr>
            <a:srgbClr val="F26B43"/>
          </p15:clr>
        </p15:guide>
        <p15:guide id="3" pos="7401">
          <p15:clr>
            <a:srgbClr val="F26B43"/>
          </p15:clr>
        </p15:guide>
        <p15:guide id="4" orient="horz" pos="1003">
          <p15:clr>
            <a:srgbClr val="F26B43"/>
          </p15:clr>
        </p15:guide>
        <p15:guide id="5" orient="horz" pos="1139">
          <p15:clr>
            <a:srgbClr val="F26B43"/>
          </p15:clr>
        </p15:guide>
        <p15:guide id="6" orient="horz" pos="3884">
          <p15:clr>
            <a:srgbClr val="F26B43"/>
          </p15:clr>
        </p15:guide>
        <p15:guide id="7" orient="horz" pos="395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45F4FB52-0A69-A46A-74F4-DBBD91AEF6F3}"/>
              </a:ext>
            </a:extLst>
          </p:cNvPr>
          <p:cNvSpPr>
            <a:spLocks noGrp="1" noChangeArrowheads="1"/>
          </p:cNvSpPr>
          <p:nvPr>
            <p:ph type="title"/>
          </p:nvPr>
        </p:nvSpPr>
        <p:spPr bwMode="auto">
          <a:xfrm>
            <a:off x="628650" y="273844"/>
            <a:ext cx="7886700"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2051" name="Text Placeholder 2">
            <a:extLst>
              <a:ext uri="{FF2B5EF4-FFF2-40B4-BE49-F238E27FC236}">
                <a16:creationId xmlns:a16="http://schemas.microsoft.com/office/drawing/2014/main" id="{4AA14C15-F71D-7E69-6F3D-454952BCFBBC}"/>
              </a:ext>
            </a:extLst>
          </p:cNvPr>
          <p:cNvSpPr>
            <a:spLocks noGrp="1" noChangeArrowheads="1"/>
          </p:cNvSpPr>
          <p:nvPr>
            <p:ph type="body" idx="1"/>
          </p:nvPr>
        </p:nvSpPr>
        <p:spPr bwMode="auto">
          <a:xfrm>
            <a:off x="628650" y="1369219"/>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a:extLst>
              <a:ext uri="{FF2B5EF4-FFF2-40B4-BE49-F238E27FC236}">
                <a16:creationId xmlns:a16="http://schemas.microsoft.com/office/drawing/2014/main" id="{C411B1F5-DBB6-FABD-710C-D2355AF6B61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endParaRPr lang="en-IN"/>
          </a:p>
        </p:txBody>
      </p:sp>
      <p:sp>
        <p:nvSpPr>
          <p:cNvPr id="5" name="Footer Placeholder 4">
            <a:extLst>
              <a:ext uri="{FF2B5EF4-FFF2-40B4-BE49-F238E27FC236}">
                <a16:creationId xmlns:a16="http://schemas.microsoft.com/office/drawing/2014/main" id="{E96FA1CD-C4D4-71C5-0690-FB3B7C1BAE9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r>
              <a:rPr lang="en-IN"/>
              <a:t>Tanmoy Chakraborty</a:t>
            </a:r>
          </a:p>
        </p:txBody>
      </p:sp>
      <p:sp>
        <p:nvSpPr>
          <p:cNvPr id="6" name="Slide Number Placeholder 5">
            <a:extLst>
              <a:ext uri="{FF2B5EF4-FFF2-40B4-BE49-F238E27FC236}">
                <a16:creationId xmlns:a16="http://schemas.microsoft.com/office/drawing/2014/main" id="{49289968-9390-5A43-866E-7D7645B91D9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defRPr>
            </a:lvl1pPr>
          </a:lstStyle>
          <a:p>
            <a:pPr>
              <a:defRPr/>
            </a:pPr>
            <a:fld id="{A65F4845-0A4E-472D-939A-68F3AEF3EF26}" type="slidenum">
              <a:rPr lang="en-IN"/>
              <a:pPr>
                <a:defRPr/>
              </a:pPr>
              <a:t>‹#›</a:t>
            </a:fld>
            <a:endParaRPr lang="en-IN" dirty="0"/>
          </a:p>
        </p:txBody>
      </p:sp>
    </p:spTree>
    <p:extLst>
      <p:ext uri="{BB962C8B-B14F-4D97-AF65-F5344CB8AC3E}">
        <p14:creationId xmlns:p14="http://schemas.microsoft.com/office/powerpoint/2010/main" val="121423809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hdr="0" ftr="0" dt="0"/>
  <p:txStyles>
    <p:titleStyle>
      <a:lvl1pPr algn="l" rtl="0" eaLnBrk="1" fontAlgn="base" hangingPunct="1">
        <a:lnSpc>
          <a:spcPct val="90000"/>
        </a:lnSpc>
        <a:spcBef>
          <a:spcPct val="0"/>
        </a:spcBef>
        <a:spcAft>
          <a:spcPct val="0"/>
        </a:spcAft>
        <a:defRPr sz="3000" kern="1200">
          <a:solidFill>
            <a:schemeClr val="accent1"/>
          </a:solidFill>
          <a:latin typeface="+mj-lt"/>
          <a:ea typeface="+mj-ea"/>
          <a:cs typeface="+mj-cs"/>
        </a:defRPr>
      </a:lvl1pPr>
      <a:lvl2pPr algn="l" rtl="0" eaLnBrk="1" fontAlgn="base" hangingPunct="1">
        <a:lnSpc>
          <a:spcPct val="90000"/>
        </a:lnSpc>
        <a:spcBef>
          <a:spcPct val="0"/>
        </a:spcBef>
        <a:spcAft>
          <a:spcPct val="0"/>
        </a:spcAft>
        <a:defRPr sz="3000">
          <a:solidFill>
            <a:schemeClr val="accent1"/>
          </a:solidFill>
          <a:latin typeface="Aptos Display" panose="020B0004020202020204" pitchFamily="34" charset="0"/>
        </a:defRPr>
      </a:lvl2pPr>
      <a:lvl3pPr algn="l" rtl="0" eaLnBrk="1" fontAlgn="base" hangingPunct="1">
        <a:lnSpc>
          <a:spcPct val="90000"/>
        </a:lnSpc>
        <a:spcBef>
          <a:spcPct val="0"/>
        </a:spcBef>
        <a:spcAft>
          <a:spcPct val="0"/>
        </a:spcAft>
        <a:defRPr sz="3000">
          <a:solidFill>
            <a:schemeClr val="accent1"/>
          </a:solidFill>
          <a:latin typeface="Aptos Display" panose="020B0004020202020204" pitchFamily="34" charset="0"/>
        </a:defRPr>
      </a:lvl3pPr>
      <a:lvl4pPr algn="l" rtl="0" eaLnBrk="1" fontAlgn="base" hangingPunct="1">
        <a:lnSpc>
          <a:spcPct val="90000"/>
        </a:lnSpc>
        <a:spcBef>
          <a:spcPct val="0"/>
        </a:spcBef>
        <a:spcAft>
          <a:spcPct val="0"/>
        </a:spcAft>
        <a:defRPr sz="3000">
          <a:solidFill>
            <a:schemeClr val="accent1"/>
          </a:solidFill>
          <a:latin typeface="Aptos Display" panose="020B0004020202020204" pitchFamily="34" charset="0"/>
        </a:defRPr>
      </a:lvl4pPr>
      <a:lvl5pPr algn="l" rtl="0" eaLnBrk="1" fontAlgn="base" hangingPunct="1">
        <a:lnSpc>
          <a:spcPct val="90000"/>
        </a:lnSpc>
        <a:spcBef>
          <a:spcPct val="0"/>
        </a:spcBef>
        <a:spcAft>
          <a:spcPct val="0"/>
        </a:spcAft>
        <a:defRPr sz="3000">
          <a:solidFill>
            <a:schemeClr val="accent1"/>
          </a:solidFill>
          <a:latin typeface="Aptos Display" panose="020B0004020202020204" pitchFamily="34" charset="0"/>
        </a:defRPr>
      </a:lvl5pPr>
      <a:lvl6pPr marL="342900" algn="l" rtl="0" eaLnBrk="1" fontAlgn="base" hangingPunct="1">
        <a:lnSpc>
          <a:spcPct val="90000"/>
        </a:lnSpc>
        <a:spcBef>
          <a:spcPct val="0"/>
        </a:spcBef>
        <a:spcAft>
          <a:spcPct val="0"/>
        </a:spcAft>
        <a:defRPr sz="3000">
          <a:solidFill>
            <a:schemeClr val="accent1"/>
          </a:solidFill>
          <a:latin typeface="Aptos Display" panose="020B0004020202020204" pitchFamily="34" charset="0"/>
        </a:defRPr>
      </a:lvl6pPr>
      <a:lvl7pPr marL="685800" algn="l" rtl="0" eaLnBrk="1" fontAlgn="base" hangingPunct="1">
        <a:lnSpc>
          <a:spcPct val="90000"/>
        </a:lnSpc>
        <a:spcBef>
          <a:spcPct val="0"/>
        </a:spcBef>
        <a:spcAft>
          <a:spcPct val="0"/>
        </a:spcAft>
        <a:defRPr sz="3000">
          <a:solidFill>
            <a:schemeClr val="accent1"/>
          </a:solidFill>
          <a:latin typeface="Aptos Display" panose="020B0004020202020204" pitchFamily="34" charset="0"/>
        </a:defRPr>
      </a:lvl7pPr>
      <a:lvl8pPr marL="1028700" algn="l" rtl="0" eaLnBrk="1" fontAlgn="base" hangingPunct="1">
        <a:lnSpc>
          <a:spcPct val="90000"/>
        </a:lnSpc>
        <a:spcBef>
          <a:spcPct val="0"/>
        </a:spcBef>
        <a:spcAft>
          <a:spcPct val="0"/>
        </a:spcAft>
        <a:defRPr sz="3000">
          <a:solidFill>
            <a:schemeClr val="accent1"/>
          </a:solidFill>
          <a:latin typeface="Aptos Display" panose="020B0004020202020204" pitchFamily="34" charset="0"/>
        </a:defRPr>
      </a:lvl8pPr>
      <a:lvl9pPr marL="1371600" algn="l" rtl="0" eaLnBrk="1" fontAlgn="base" hangingPunct="1">
        <a:lnSpc>
          <a:spcPct val="90000"/>
        </a:lnSpc>
        <a:spcBef>
          <a:spcPct val="0"/>
        </a:spcBef>
        <a:spcAft>
          <a:spcPct val="0"/>
        </a:spcAft>
        <a:defRPr sz="3000">
          <a:solidFill>
            <a:schemeClr val="accent1"/>
          </a:solidFill>
          <a:latin typeface="Aptos Display" panose="020B0004020202020204" pitchFamily="34" charset="0"/>
        </a:defRPr>
      </a:lvl9pPr>
    </p:titleStyle>
    <p:bodyStyle>
      <a:lvl1pPr marL="171450" indent="-171450" algn="l" rtl="0" eaLnBrk="1" fontAlgn="base" hangingPunct="1">
        <a:lnSpc>
          <a:spcPct val="90000"/>
        </a:lnSpc>
        <a:spcBef>
          <a:spcPts val="750"/>
        </a:spcBef>
        <a:spcAft>
          <a:spcPct val="0"/>
        </a:spcAft>
        <a:buFont typeface="Arial" panose="020B0604020202020204" pitchFamily="34" charset="0"/>
        <a:buChar char="•"/>
        <a:defRPr sz="1800" kern="1200">
          <a:solidFill>
            <a:schemeClr val="tx1"/>
          </a:solidFill>
          <a:latin typeface="+mj-lt"/>
          <a:ea typeface="+mn-ea"/>
          <a:cs typeface="+mn-cs"/>
        </a:defRPr>
      </a:lvl1pPr>
      <a:lvl2pPr marL="514350" indent="-171450" algn="l" rtl="0" eaLnBrk="1" fontAlgn="base" hangingPunct="1">
        <a:lnSpc>
          <a:spcPct val="90000"/>
        </a:lnSpc>
        <a:spcBef>
          <a:spcPts val="375"/>
        </a:spcBef>
        <a:spcAft>
          <a:spcPct val="0"/>
        </a:spcAft>
        <a:buFont typeface="Arial" panose="020B0604020202020204" pitchFamily="34" charset="0"/>
        <a:buChar char="•"/>
        <a:defRPr sz="1500" kern="1200">
          <a:solidFill>
            <a:schemeClr val="tx1"/>
          </a:solidFill>
          <a:latin typeface="+mj-lt"/>
          <a:ea typeface="+mn-ea"/>
          <a:cs typeface="+mn-cs"/>
        </a:defRPr>
      </a:lvl2pPr>
      <a:lvl3pPr marL="857250" indent="-171450" algn="l" rtl="0" eaLnBrk="1" fontAlgn="base" hangingPunct="1">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eaLnBrk="1" fontAlgn="base" hangingPunct="1">
        <a:lnSpc>
          <a:spcPct val="90000"/>
        </a:lnSpc>
        <a:spcBef>
          <a:spcPts val="375"/>
        </a:spcBef>
        <a:spcAft>
          <a:spcPct val="0"/>
        </a:spcAft>
        <a:buFont typeface="Arial" panose="020B0604020202020204" pitchFamily="34" charset="0"/>
        <a:buChar char="•"/>
        <a:defRPr sz="1200" kern="1200">
          <a:solidFill>
            <a:schemeClr val="tx1"/>
          </a:solidFill>
          <a:latin typeface="+mj-lt"/>
          <a:ea typeface="+mn-ea"/>
          <a:cs typeface="+mn-cs"/>
        </a:defRPr>
      </a:lvl4pPr>
      <a:lvl5pPr marL="1543050" indent="-171450" algn="l" rtl="0" eaLnBrk="1" fontAlgn="base" hangingPunct="1">
        <a:lnSpc>
          <a:spcPct val="90000"/>
        </a:lnSpc>
        <a:spcBef>
          <a:spcPts val="375"/>
        </a:spcBef>
        <a:spcAft>
          <a:spcPct val="0"/>
        </a:spcAft>
        <a:buFont typeface="Arial" panose="020B0604020202020204" pitchFamily="34" charset="0"/>
        <a:buChar char="•"/>
        <a:defRPr sz="105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hyperlink" Target="http://lcs2.iiitd.edu.in/" TargetMode="External"/><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jpeg"/><Relationship Id="rId2" Type="http://schemas.openxmlformats.org/officeDocument/2006/relationships/notesSlide" Target="../notesSlides/notesSlide2.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7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tmp"/><Relationship Id="rId1" Type="http://schemas.openxmlformats.org/officeDocument/2006/relationships/slideLayout" Target="../slideLayouts/slideLayout52.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2.xml"/><Relationship Id="rId5" Type="http://schemas.openxmlformats.org/officeDocument/2006/relationships/image" Target="../media/image78.sv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hyperlink" Target="https://x.com/osanseviero/status/1857064090423742953" TargetMode="External"/><Relationship Id="rId2" Type="http://schemas.openxmlformats.org/officeDocument/2006/relationships/image" Target="../media/image12.jpeg"/><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53.xml"/><Relationship Id="rId5" Type="http://schemas.openxmlformats.org/officeDocument/2006/relationships/image" Target="../media/image83.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8" Type="http://schemas.openxmlformats.org/officeDocument/2006/relationships/image" Target="../media/image84.jpe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hyperlink" Target="http://lcs2.iiitd.edu.in" TargetMode="External"/><Relationship Id="rId7" Type="http://schemas.openxmlformats.org/officeDocument/2006/relationships/image" Target="../media/image22.png"/><Relationship Id="rId12" Type="http://schemas.openxmlformats.org/officeDocument/2006/relationships/image" Target="../media/image86.png"/><Relationship Id="rId17" Type="http://schemas.openxmlformats.org/officeDocument/2006/relationships/image" Target="../media/image29.png"/><Relationship Id="rId2" Type="http://schemas.openxmlformats.org/officeDocument/2006/relationships/notesSlide" Target="../notesSlides/notesSlide30.xml"/><Relationship Id="rId16" Type="http://schemas.openxmlformats.org/officeDocument/2006/relationships/image" Target="../media/image28.png"/><Relationship Id="rId20" Type="http://schemas.openxmlformats.org/officeDocument/2006/relationships/image" Target="../media/image87.png"/><Relationship Id="rId1" Type="http://schemas.openxmlformats.org/officeDocument/2006/relationships/slideLayout" Target="../slideLayouts/slideLayout25.xml"/><Relationship Id="rId6" Type="http://schemas.openxmlformats.org/officeDocument/2006/relationships/image" Target="../media/image21.png"/><Relationship Id="rId11" Type="http://schemas.openxmlformats.org/officeDocument/2006/relationships/image" Target="../media/image85.png"/><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4.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84.jpe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hyperlink" Target="http://lcs2.iiitd.edu.in" TargetMode="External"/><Relationship Id="rId7" Type="http://schemas.openxmlformats.org/officeDocument/2006/relationships/image" Target="../media/image22.png"/><Relationship Id="rId12" Type="http://schemas.openxmlformats.org/officeDocument/2006/relationships/image" Target="../media/image86.png"/><Relationship Id="rId17" Type="http://schemas.openxmlformats.org/officeDocument/2006/relationships/image" Target="../media/image29.png"/><Relationship Id="rId2" Type="http://schemas.openxmlformats.org/officeDocument/2006/relationships/notesSlide" Target="../notesSlides/notesSlide31.xml"/><Relationship Id="rId16" Type="http://schemas.openxmlformats.org/officeDocument/2006/relationships/image" Target="../media/image28.png"/><Relationship Id="rId20" Type="http://schemas.openxmlformats.org/officeDocument/2006/relationships/image" Target="../media/image87.png"/><Relationship Id="rId1" Type="http://schemas.openxmlformats.org/officeDocument/2006/relationships/slideLayout" Target="../slideLayouts/slideLayout25.xml"/><Relationship Id="rId6" Type="http://schemas.openxmlformats.org/officeDocument/2006/relationships/image" Target="../media/image21.png"/><Relationship Id="rId11" Type="http://schemas.openxmlformats.org/officeDocument/2006/relationships/image" Target="../media/image85.png"/><Relationship Id="rId5" Type="http://schemas.openxmlformats.org/officeDocument/2006/relationships/image" Target="../media/image20.png"/><Relationship Id="rId15" Type="http://schemas.openxmlformats.org/officeDocument/2006/relationships/image" Target="../media/image27.png"/><Relationship Id="rId10" Type="http://schemas.openxmlformats.org/officeDocument/2006/relationships/image" Target="../media/image24.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_6R7Ym6Vy_I?si=6RVLmJe9lbjghQGG" TargetMode="External"/><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ctrTitle" idx="4294967295"/>
          </p:nvPr>
        </p:nvSpPr>
        <p:spPr>
          <a:xfrm>
            <a:off x="493875" y="392475"/>
            <a:ext cx="8182500" cy="1791900"/>
          </a:xfrm>
          <a:prstGeom prst="rect">
            <a:avLst/>
          </a:prstGeom>
          <a:noFill/>
          <a:ln>
            <a:noFill/>
          </a:ln>
        </p:spPr>
        <p:txBody>
          <a:bodyPr spcFirstLastPara="1" wrap="square" lIns="68575" tIns="34275" rIns="68575" bIns="34275" anchor="ctr" anchorCtr="0">
            <a:normAutofit/>
          </a:bodyPr>
          <a:lstStyle/>
          <a:p>
            <a:pPr marL="0" marR="0" lvl="0" indent="0" algn="ctr" rtl="0">
              <a:lnSpc>
                <a:spcPct val="100000"/>
              </a:lnSpc>
              <a:spcBef>
                <a:spcPts val="0"/>
              </a:spcBef>
              <a:spcAft>
                <a:spcPts val="0"/>
              </a:spcAft>
              <a:buClr>
                <a:schemeClr val="lt1"/>
              </a:buClr>
              <a:buSzPts val="3600"/>
              <a:buFont typeface="Arial"/>
              <a:buNone/>
            </a:pPr>
            <a:r>
              <a:rPr lang="en-GB" sz="3600" b="1" i="0" u="none" strike="noStrike" cap="none" dirty="0">
                <a:solidFill>
                  <a:srgbClr val="0000FF"/>
                </a:solidFill>
                <a:latin typeface="Arial"/>
                <a:ea typeface="Arial"/>
                <a:cs typeface="Arial"/>
                <a:sym typeface="Arial"/>
              </a:rPr>
              <a:t>Don’t Underestimate the Power of Small Language Models!</a:t>
            </a:r>
            <a:endParaRPr sz="3500" b="1" i="0" u="none" strike="noStrike" cap="none" dirty="0">
              <a:solidFill>
                <a:srgbClr val="0000FF"/>
              </a:solidFill>
              <a:sym typeface="Arial"/>
            </a:endParaRPr>
          </a:p>
        </p:txBody>
      </p:sp>
      <p:sp>
        <p:nvSpPr>
          <p:cNvPr id="3" name="TextBox 2">
            <a:extLst>
              <a:ext uri="{FF2B5EF4-FFF2-40B4-BE49-F238E27FC236}">
                <a16:creationId xmlns:a16="http://schemas.microsoft.com/office/drawing/2014/main" id="{CA55506F-F026-44A9-8963-165BABC10ED7}"/>
              </a:ext>
            </a:extLst>
          </p:cNvPr>
          <p:cNvSpPr txBox="1"/>
          <p:nvPr/>
        </p:nvSpPr>
        <p:spPr>
          <a:xfrm>
            <a:off x="1676400" y="2941882"/>
            <a:ext cx="5656847" cy="99257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GB" sz="1800" b="1" dirty="0"/>
              <a:t>Tanmoy Chakraborty</a:t>
            </a:r>
          </a:p>
          <a:p>
            <a:pPr algn="ctr"/>
            <a:r>
              <a:rPr lang="en-GB" dirty="0">
                <a:cs typeface="Calibri"/>
              </a:rPr>
              <a:t>Associate Professor</a:t>
            </a:r>
          </a:p>
          <a:p>
            <a:pPr algn="ctr"/>
            <a:r>
              <a:rPr lang="en-GB" dirty="0">
                <a:cs typeface="Calibri"/>
              </a:rPr>
              <a:t>Indian Institute of Technology Delhi (IIT Delhi), India</a:t>
            </a:r>
          </a:p>
          <a:p>
            <a:pPr algn="ctr"/>
            <a:endParaRPr lang="en-GB" dirty="0">
              <a:cs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8" y="4199557"/>
            <a:ext cx="1478261" cy="7586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373" y="4253277"/>
            <a:ext cx="803564" cy="803564"/>
          </a:xfrm>
          <a:prstGeom prst="rect">
            <a:avLst/>
          </a:prstGeom>
        </p:spPr>
      </p:pic>
      <p:sp>
        <p:nvSpPr>
          <p:cNvPr id="6" name="Rectangle 5"/>
          <p:cNvSpPr/>
          <p:nvPr/>
        </p:nvSpPr>
        <p:spPr>
          <a:xfrm>
            <a:off x="2299125" y="3687251"/>
            <a:ext cx="4572000" cy="307777"/>
          </a:xfrm>
          <a:prstGeom prst="rect">
            <a:avLst/>
          </a:prstGeom>
        </p:spPr>
        <p:txBody>
          <a:bodyPr>
            <a:spAutoFit/>
          </a:bodyPr>
          <a:lstStyle/>
          <a:p>
            <a:pPr algn="ctr"/>
            <a:r>
              <a:rPr lang="en-US" dirty="0">
                <a:solidFill>
                  <a:schemeClr val="tx1"/>
                </a:solidFill>
              </a:rPr>
              <a:t>Web: tanmoychak.com, Lab: lcs2.in</a:t>
            </a:r>
          </a:p>
        </p:txBody>
      </p:sp>
      <p:sp>
        <p:nvSpPr>
          <p:cNvPr id="7" name="Rectangle 6"/>
          <p:cNvSpPr/>
          <p:nvPr/>
        </p:nvSpPr>
        <p:spPr>
          <a:xfrm>
            <a:off x="1929023" y="4843055"/>
            <a:ext cx="5151600" cy="261610"/>
          </a:xfrm>
          <a:prstGeom prst="rect">
            <a:avLst/>
          </a:prstGeom>
        </p:spPr>
        <p:txBody>
          <a:bodyPr wrap="square">
            <a:spAutoFit/>
          </a:bodyPr>
          <a:lstStyle/>
          <a:p>
            <a:r>
              <a:rPr lang="en-US" sz="1100" dirty="0">
                <a:latin typeface="Arial" panose="020B0604020202020204" pitchFamily="34" charset="0"/>
              </a:rPr>
              <a:t>12th Advanced Summer School on NLP (IASNLP), IIIT Hyderabad, July 2, 2024</a:t>
            </a:r>
            <a:endParaRPr lang="en-US"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44EA0D-52CD-26C7-5CBC-8F4561E1F191}"/>
              </a:ext>
            </a:extLst>
          </p:cNvPr>
          <p:cNvPicPr>
            <a:picLocks noChangeAspect="1"/>
          </p:cNvPicPr>
          <p:nvPr/>
        </p:nvPicPr>
        <p:blipFill>
          <a:blip r:embed="rId2"/>
          <a:stretch>
            <a:fillRect/>
          </a:stretch>
        </p:blipFill>
        <p:spPr>
          <a:xfrm>
            <a:off x="1" y="0"/>
            <a:ext cx="4124972" cy="4602480"/>
          </a:xfrm>
          <a:prstGeom prst="rect">
            <a:avLst/>
          </a:prstGeom>
        </p:spPr>
      </p:pic>
      <p:sp>
        <p:nvSpPr>
          <p:cNvPr id="6" name="TextBox 5">
            <a:extLst>
              <a:ext uri="{FF2B5EF4-FFF2-40B4-BE49-F238E27FC236}">
                <a16:creationId xmlns:a16="http://schemas.microsoft.com/office/drawing/2014/main" id="{A91EF77B-38AE-34CC-271F-0E673708B959}"/>
              </a:ext>
            </a:extLst>
          </p:cNvPr>
          <p:cNvSpPr txBox="1"/>
          <p:nvPr/>
        </p:nvSpPr>
        <p:spPr>
          <a:xfrm>
            <a:off x="126024" y="2162740"/>
            <a:ext cx="1832317" cy="300082"/>
          </a:xfrm>
          <a:prstGeom prst="rect">
            <a:avLst/>
          </a:prstGeom>
          <a:noFill/>
        </p:spPr>
        <p:txBody>
          <a:bodyPr wrap="square" rtlCol="0">
            <a:spAutoFit/>
          </a:bodyPr>
          <a:lstStyle/>
          <a:p>
            <a:pPr defTabSz="685800">
              <a:buClrTx/>
            </a:pPr>
            <a:r>
              <a:rPr lang="en-US" sz="1350" kern="1200" dirty="0">
                <a:highlight>
                  <a:srgbClr val="FFFF00"/>
                </a:highlight>
                <a:latin typeface="Aptos Display"/>
                <a:ea typeface="+mn-ea"/>
                <a:cs typeface="+mn-cs"/>
              </a:rPr>
              <a:t>NeurIPS’21 - Spotlight</a:t>
            </a:r>
          </a:p>
        </p:txBody>
      </p:sp>
      <p:sp>
        <p:nvSpPr>
          <p:cNvPr id="8" name="TextBox 7">
            <a:extLst>
              <a:ext uri="{FF2B5EF4-FFF2-40B4-BE49-F238E27FC236}">
                <a16:creationId xmlns:a16="http://schemas.microsoft.com/office/drawing/2014/main" id="{1E811FD1-7D1D-71A7-14E3-A29CC78CF9BF}"/>
              </a:ext>
            </a:extLst>
          </p:cNvPr>
          <p:cNvSpPr txBox="1"/>
          <p:nvPr/>
        </p:nvSpPr>
        <p:spPr>
          <a:xfrm>
            <a:off x="4250996" y="3624650"/>
            <a:ext cx="3533775" cy="923330"/>
          </a:xfrm>
          <a:prstGeom prst="rect">
            <a:avLst/>
          </a:prstGeom>
          <a:noFill/>
          <a:ln>
            <a:solidFill>
              <a:schemeClr val="accent1"/>
            </a:solidFill>
          </a:ln>
        </p:spPr>
        <p:txBody>
          <a:bodyPr wrap="square">
            <a:spAutoFit/>
          </a:bodyPr>
          <a:lstStyle/>
          <a:p>
            <a:pPr defTabSz="685800">
              <a:buClrTx/>
            </a:pPr>
            <a:r>
              <a:rPr lang="en-US" sz="1350" kern="1200" dirty="0">
                <a:latin typeface="Aptos Display"/>
                <a:ea typeface="+mn-ea"/>
                <a:cs typeface="+mn-cs"/>
              </a:rPr>
              <a:t>On all the encoder-only tasks, TransEvolve outperforms Transformer, as well as several strong baselines, with 50% fewer trainable parameters and more than 3× training speedup.</a:t>
            </a:r>
          </a:p>
        </p:txBody>
      </p:sp>
      <p:sp>
        <p:nvSpPr>
          <p:cNvPr id="10" name="TextBox 9">
            <a:extLst>
              <a:ext uri="{FF2B5EF4-FFF2-40B4-BE49-F238E27FC236}">
                <a16:creationId xmlns:a16="http://schemas.microsoft.com/office/drawing/2014/main" id="{2F97DC2C-ED7A-09ED-5CBF-7A8F42AE6C00}"/>
              </a:ext>
            </a:extLst>
          </p:cNvPr>
          <p:cNvSpPr txBox="1"/>
          <p:nvPr/>
        </p:nvSpPr>
        <p:spPr>
          <a:xfrm>
            <a:off x="4250996" y="3007557"/>
            <a:ext cx="3533775" cy="507831"/>
          </a:xfrm>
          <a:prstGeom prst="rect">
            <a:avLst/>
          </a:prstGeom>
          <a:noFill/>
          <a:ln>
            <a:solidFill>
              <a:schemeClr val="accent1"/>
            </a:solidFill>
          </a:ln>
        </p:spPr>
        <p:txBody>
          <a:bodyPr wrap="square">
            <a:spAutoFit/>
          </a:bodyPr>
          <a:lstStyle/>
          <a:p>
            <a:pPr defTabSz="685800">
              <a:buClrTx/>
            </a:pPr>
            <a:r>
              <a:rPr lang="en-US" sz="1350" kern="1200" dirty="0">
                <a:latin typeface="Aptos Display"/>
                <a:ea typeface="+mn-ea"/>
                <a:cs typeface="+mn-cs"/>
              </a:rPr>
              <a:t>Deep neural networks as numerical solvers of ordinary differential equations</a:t>
            </a:r>
          </a:p>
        </p:txBody>
      </p:sp>
      <p:pic>
        <p:nvPicPr>
          <p:cNvPr id="11" name="Picture 43" descr="Diagram&#10;&#10;Description automatically generated">
            <a:extLst>
              <a:ext uri="{FF2B5EF4-FFF2-40B4-BE49-F238E27FC236}">
                <a16:creationId xmlns:a16="http://schemas.microsoft.com/office/drawing/2014/main" id="{D341D26E-51A9-523A-4473-0BECE2B746D4}"/>
              </a:ext>
            </a:extLst>
          </p:cNvPr>
          <p:cNvPicPr>
            <a:picLocks noChangeAspect="1"/>
          </p:cNvPicPr>
          <p:nvPr/>
        </p:nvPicPr>
        <p:blipFill>
          <a:blip r:embed="rId3"/>
          <a:stretch>
            <a:fillRect/>
          </a:stretch>
        </p:blipFill>
        <p:spPr>
          <a:xfrm>
            <a:off x="3955397" y="136091"/>
            <a:ext cx="4124972" cy="2871466"/>
          </a:xfrm>
          <a:prstGeom prst="rect">
            <a:avLst/>
          </a:prstGeom>
        </p:spPr>
      </p:pic>
      <p:sp>
        <p:nvSpPr>
          <p:cNvPr id="13" name="TextBox 12">
            <a:extLst>
              <a:ext uri="{FF2B5EF4-FFF2-40B4-BE49-F238E27FC236}">
                <a16:creationId xmlns:a16="http://schemas.microsoft.com/office/drawing/2014/main" id="{BFC926BD-B900-B989-A65A-A3925624D4FD}"/>
              </a:ext>
            </a:extLst>
          </p:cNvPr>
          <p:cNvSpPr txBox="1"/>
          <p:nvPr/>
        </p:nvSpPr>
        <p:spPr>
          <a:xfrm>
            <a:off x="5585463" y="-2409"/>
            <a:ext cx="1034415" cy="300082"/>
          </a:xfrm>
          <a:prstGeom prst="rect">
            <a:avLst/>
          </a:prstGeom>
          <a:noFill/>
        </p:spPr>
        <p:txBody>
          <a:bodyPr wrap="square">
            <a:spAutoFit/>
          </a:bodyPr>
          <a:lstStyle/>
          <a:p>
            <a:pPr defTabSz="685800">
              <a:buClrTx/>
            </a:pPr>
            <a:r>
              <a:rPr lang="en-US" sz="1350" kern="1200" dirty="0">
                <a:highlight>
                  <a:srgbClr val="FFFF00"/>
                </a:highlight>
                <a:latin typeface="Aptos Display"/>
                <a:ea typeface="+mn-ea"/>
                <a:cs typeface="+mn-cs"/>
              </a:rPr>
              <a:t>TransEvolve</a:t>
            </a:r>
          </a:p>
        </p:txBody>
      </p:sp>
    </p:spTree>
    <p:extLst>
      <p:ext uri="{BB962C8B-B14F-4D97-AF65-F5344CB8AC3E}">
        <p14:creationId xmlns:p14="http://schemas.microsoft.com/office/powerpoint/2010/main" val="3657229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g10488cb4f01_2_23"/>
          <p:cNvSpPr/>
          <p:nvPr/>
        </p:nvSpPr>
        <p:spPr>
          <a:xfrm>
            <a:off x="397876" y="4548038"/>
            <a:ext cx="2301600" cy="338700"/>
          </a:xfrm>
          <a:prstGeom prst="rect">
            <a:avLst/>
          </a:prstGeom>
          <a:noFill/>
          <a:ln>
            <a:noFill/>
          </a:ln>
        </p:spPr>
        <p:txBody>
          <a:bodyPr spcFirstLastPara="1" wrap="square" lIns="91425" tIns="45700" rIns="91425" bIns="45700" anchor="t" anchorCtr="0">
            <a:noAutofit/>
          </a:bodyPr>
          <a:lstStyle/>
          <a:p>
            <a:pPr defTabSz="914378">
              <a:buSzPts val="1600"/>
              <a:defRPr/>
            </a:pPr>
            <a:r>
              <a:rPr lang="en-US" sz="1200" b="1" u="sng" dirty="0">
                <a:solidFill>
                  <a:srgbClr val="31394D"/>
                </a:solid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http://lcs2.iiitd.edu.in</a:t>
            </a:r>
            <a:endParaRPr sz="1200" dirty="0">
              <a:solidFill>
                <a:srgbClr val="31394D"/>
              </a:solidFill>
              <a:latin typeface="Merriweather"/>
              <a:ea typeface="Merriweather"/>
              <a:cs typeface="Merriweather"/>
              <a:sym typeface="Merriweather"/>
            </a:endParaRPr>
          </a:p>
        </p:txBody>
      </p:sp>
      <p:sp>
        <p:nvSpPr>
          <p:cNvPr id="370" name="Google Shape;370;g10488cb4f01_2_23"/>
          <p:cNvSpPr/>
          <p:nvPr/>
        </p:nvSpPr>
        <p:spPr>
          <a:xfrm>
            <a:off x="7399800" y="4548013"/>
            <a:ext cx="1066800" cy="338700"/>
          </a:xfrm>
          <a:prstGeom prst="rect">
            <a:avLst/>
          </a:prstGeom>
          <a:noFill/>
          <a:ln>
            <a:noFill/>
          </a:ln>
        </p:spPr>
        <p:txBody>
          <a:bodyPr spcFirstLastPara="1" wrap="square" lIns="91425" tIns="45700" rIns="91425" bIns="45700" anchor="t" anchorCtr="0">
            <a:noAutofit/>
          </a:bodyPr>
          <a:lstStyle/>
          <a:p>
            <a:pPr defTabSz="914378">
              <a:buSzPts val="1600"/>
              <a:defRPr/>
            </a:pPr>
            <a:r>
              <a:rPr lang="en-US" sz="1200" b="1">
                <a:solidFill>
                  <a:srgbClr val="212529"/>
                </a:solidFill>
                <a:latin typeface="Merriweather"/>
                <a:ea typeface="Merriweather"/>
                <a:cs typeface="Merriweather"/>
                <a:sym typeface="Merriweather"/>
              </a:rPr>
              <a:t>@lcs2iiitd</a:t>
            </a:r>
            <a:endParaRPr sz="1200" b="1">
              <a:solidFill>
                <a:srgbClr val="212529"/>
              </a:solidFill>
              <a:latin typeface="Merriweather"/>
              <a:ea typeface="Merriweather"/>
              <a:cs typeface="Merriweather"/>
              <a:sym typeface="Merriweather"/>
            </a:endParaRPr>
          </a:p>
        </p:txBody>
      </p:sp>
      <p:pic>
        <p:nvPicPr>
          <p:cNvPr id="371" name="Google Shape;371;g10488cb4f01_2_23"/>
          <p:cNvPicPr preferRelativeResize="0"/>
          <p:nvPr/>
        </p:nvPicPr>
        <p:blipFill>
          <a:blip r:embed="rId4">
            <a:alphaModFix/>
          </a:blip>
          <a:stretch>
            <a:fillRect/>
          </a:stretch>
        </p:blipFill>
        <p:spPr>
          <a:xfrm>
            <a:off x="108664" y="4543402"/>
            <a:ext cx="318847" cy="300175"/>
          </a:xfrm>
          <a:prstGeom prst="rect">
            <a:avLst/>
          </a:prstGeom>
          <a:noFill/>
          <a:ln>
            <a:noFill/>
          </a:ln>
        </p:spPr>
      </p:pic>
      <p:pic>
        <p:nvPicPr>
          <p:cNvPr id="372" name="Google Shape;372;g10488cb4f01_2_23"/>
          <p:cNvPicPr preferRelativeResize="0"/>
          <p:nvPr/>
        </p:nvPicPr>
        <p:blipFill>
          <a:blip r:embed="rId5">
            <a:alphaModFix/>
          </a:blip>
          <a:stretch>
            <a:fillRect/>
          </a:stretch>
        </p:blipFill>
        <p:spPr>
          <a:xfrm>
            <a:off x="7083852" y="4520577"/>
            <a:ext cx="393598" cy="393598"/>
          </a:xfrm>
          <a:prstGeom prst="rect">
            <a:avLst/>
          </a:prstGeom>
          <a:noFill/>
          <a:ln>
            <a:noFill/>
          </a:ln>
        </p:spPr>
      </p:pic>
      <p:pic>
        <p:nvPicPr>
          <p:cNvPr id="373" name="Google Shape;373;g10488cb4f01_2_23"/>
          <p:cNvPicPr preferRelativeResize="0"/>
          <p:nvPr/>
        </p:nvPicPr>
        <p:blipFill>
          <a:blip r:embed="rId6">
            <a:alphaModFix/>
          </a:blip>
          <a:stretch>
            <a:fillRect/>
          </a:stretch>
        </p:blipFill>
        <p:spPr>
          <a:xfrm>
            <a:off x="5212889" y="4504627"/>
            <a:ext cx="425525" cy="425525"/>
          </a:xfrm>
          <a:prstGeom prst="rect">
            <a:avLst/>
          </a:prstGeom>
          <a:noFill/>
          <a:ln>
            <a:noFill/>
          </a:ln>
        </p:spPr>
      </p:pic>
      <p:sp>
        <p:nvSpPr>
          <p:cNvPr id="374" name="Google Shape;374;g10488cb4f01_2_23"/>
          <p:cNvSpPr/>
          <p:nvPr/>
        </p:nvSpPr>
        <p:spPr>
          <a:xfrm>
            <a:off x="3419850" y="4548038"/>
            <a:ext cx="1377600" cy="338700"/>
          </a:xfrm>
          <a:prstGeom prst="rect">
            <a:avLst/>
          </a:prstGeom>
          <a:noFill/>
          <a:ln>
            <a:noFill/>
          </a:ln>
        </p:spPr>
        <p:txBody>
          <a:bodyPr spcFirstLastPara="1" wrap="square" lIns="91425" tIns="45700" rIns="91425" bIns="45700" anchor="t" anchorCtr="0">
            <a:noAutofit/>
          </a:bodyPr>
          <a:lstStyle/>
          <a:p>
            <a:pPr defTabSz="914378">
              <a:buSzPts val="1600"/>
              <a:defRPr/>
            </a:pPr>
            <a:r>
              <a:rPr lang="en-US" sz="1200" b="1">
                <a:solidFill>
                  <a:srgbClr val="212529"/>
                </a:solidFill>
                <a:latin typeface="Merriweather"/>
                <a:ea typeface="Merriweather"/>
                <a:cs typeface="Merriweather"/>
                <a:sym typeface="Merriweather"/>
              </a:rPr>
              <a:t>@lcs2-iiitd</a:t>
            </a:r>
            <a:endParaRPr sz="1200" b="1">
              <a:solidFill>
                <a:srgbClr val="212529"/>
              </a:solidFill>
              <a:latin typeface="Merriweather"/>
              <a:ea typeface="Merriweather"/>
              <a:cs typeface="Merriweather"/>
              <a:sym typeface="Merriweather"/>
            </a:endParaRPr>
          </a:p>
        </p:txBody>
      </p:sp>
      <p:pic>
        <p:nvPicPr>
          <p:cNvPr id="375" name="Google Shape;375;g10488cb4f01_2_23"/>
          <p:cNvPicPr preferRelativeResize="0"/>
          <p:nvPr/>
        </p:nvPicPr>
        <p:blipFill>
          <a:blip r:embed="rId7">
            <a:alphaModFix/>
          </a:blip>
          <a:stretch>
            <a:fillRect/>
          </a:stretch>
        </p:blipFill>
        <p:spPr>
          <a:xfrm>
            <a:off x="3025950" y="4504628"/>
            <a:ext cx="425524" cy="425505"/>
          </a:xfrm>
          <a:prstGeom prst="rect">
            <a:avLst/>
          </a:prstGeom>
          <a:noFill/>
          <a:ln>
            <a:noFill/>
          </a:ln>
        </p:spPr>
      </p:pic>
      <p:sp>
        <p:nvSpPr>
          <p:cNvPr id="376" name="Google Shape;376;g10488cb4f01_2_23"/>
          <p:cNvSpPr/>
          <p:nvPr/>
        </p:nvSpPr>
        <p:spPr>
          <a:xfrm>
            <a:off x="5638400" y="4548038"/>
            <a:ext cx="1066800" cy="338700"/>
          </a:xfrm>
          <a:prstGeom prst="rect">
            <a:avLst/>
          </a:prstGeom>
          <a:noFill/>
          <a:ln>
            <a:noFill/>
          </a:ln>
        </p:spPr>
        <p:txBody>
          <a:bodyPr spcFirstLastPara="1" wrap="square" lIns="91425" tIns="45700" rIns="91425" bIns="45700" anchor="t" anchorCtr="0">
            <a:noAutofit/>
          </a:bodyPr>
          <a:lstStyle/>
          <a:p>
            <a:pPr defTabSz="914378">
              <a:buSzPts val="1600"/>
              <a:defRPr/>
            </a:pPr>
            <a:r>
              <a:rPr lang="en-US" sz="1200" b="1">
                <a:solidFill>
                  <a:srgbClr val="212529"/>
                </a:solidFill>
                <a:latin typeface="Merriweather"/>
                <a:ea typeface="Merriweather"/>
                <a:cs typeface="Merriweather"/>
                <a:sym typeface="Merriweather"/>
              </a:rPr>
              <a:t>@lcs2iiitd</a:t>
            </a:r>
            <a:endParaRPr sz="1200" b="1">
              <a:solidFill>
                <a:srgbClr val="212529"/>
              </a:solidFill>
              <a:latin typeface="Merriweather"/>
              <a:ea typeface="Merriweather"/>
              <a:cs typeface="Merriweather"/>
              <a:sym typeface="Merriweather"/>
            </a:endParaRPr>
          </a:p>
        </p:txBody>
      </p:sp>
      <p:sp>
        <p:nvSpPr>
          <p:cNvPr id="13" name="Google Shape;368;g10488cb4f01_2_23"/>
          <p:cNvSpPr/>
          <p:nvPr/>
        </p:nvSpPr>
        <p:spPr>
          <a:xfrm>
            <a:off x="-575" y="4172600"/>
            <a:ext cx="9144000" cy="9708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defTabSz="914378">
              <a:defRPr/>
            </a:pPr>
            <a:endParaRPr sz="1800">
              <a:ea typeface="+mn-ea"/>
            </a:endParaRPr>
          </a:p>
        </p:txBody>
      </p:sp>
      <p:pic>
        <p:nvPicPr>
          <p:cNvPr id="14" name="Google Shape;347;g10488cb4f01_3_129"/>
          <p:cNvPicPr preferRelativeResize="0"/>
          <p:nvPr/>
        </p:nvPicPr>
        <p:blipFill rotWithShape="1">
          <a:blip r:embed="rId8">
            <a:alphaModFix/>
          </a:blip>
          <a:srcRect/>
          <a:stretch/>
        </p:blipFill>
        <p:spPr>
          <a:xfrm>
            <a:off x="958915" y="4487163"/>
            <a:ext cx="534244" cy="534244"/>
          </a:xfrm>
          <a:prstGeom prst="rect">
            <a:avLst/>
          </a:prstGeom>
          <a:noFill/>
          <a:ln>
            <a:noFill/>
          </a:ln>
        </p:spPr>
      </p:pic>
      <p:pic>
        <p:nvPicPr>
          <p:cNvPr id="15" name="Google Shape;350;g10488cb4f01_3_129"/>
          <p:cNvPicPr preferRelativeResize="0"/>
          <p:nvPr/>
        </p:nvPicPr>
        <p:blipFill>
          <a:blip r:embed="rId9">
            <a:alphaModFix/>
          </a:blip>
          <a:stretch>
            <a:fillRect/>
          </a:stretch>
        </p:blipFill>
        <p:spPr>
          <a:xfrm>
            <a:off x="85702" y="4552069"/>
            <a:ext cx="429524" cy="429524"/>
          </a:xfrm>
          <a:prstGeom prst="rect">
            <a:avLst/>
          </a:prstGeom>
          <a:noFill/>
          <a:ln>
            <a:noFill/>
          </a:ln>
        </p:spPr>
      </p:pic>
      <p:pic>
        <p:nvPicPr>
          <p:cNvPr id="19" name="Google Shape;355;g10488cb4f01_3_129"/>
          <p:cNvPicPr preferRelativeResize="0"/>
          <p:nvPr/>
        </p:nvPicPr>
        <p:blipFill>
          <a:blip r:embed="rId10">
            <a:alphaModFix/>
          </a:blip>
          <a:stretch>
            <a:fillRect/>
          </a:stretch>
        </p:blipFill>
        <p:spPr>
          <a:xfrm>
            <a:off x="4530529" y="4718635"/>
            <a:ext cx="1005170" cy="401963"/>
          </a:xfrm>
          <a:prstGeom prst="rect">
            <a:avLst/>
          </a:prstGeom>
          <a:noFill/>
          <a:ln>
            <a:noFill/>
          </a:ln>
        </p:spPr>
      </p:pic>
      <p:pic>
        <p:nvPicPr>
          <p:cNvPr id="20" name="Google Shape;356;g10488cb4f01_3_129"/>
          <p:cNvPicPr preferRelativeResize="0"/>
          <p:nvPr/>
        </p:nvPicPr>
        <p:blipFill rotWithShape="1">
          <a:blip r:embed="rId11">
            <a:alphaModFix/>
          </a:blip>
          <a:srcRect t="16111" b="13316"/>
          <a:stretch/>
        </p:blipFill>
        <p:spPr>
          <a:xfrm>
            <a:off x="8251466" y="4236266"/>
            <a:ext cx="879343" cy="691656"/>
          </a:xfrm>
          <a:prstGeom prst="rect">
            <a:avLst/>
          </a:prstGeom>
          <a:noFill/>
          <a:ln>
            <a:noFill/>
          </a:ln>
        </p:spPr>
      </p:pic>
      <p:pic>
        <p:nvPicPr>
          <p:cNvPr id="22" name="Google Shape;358;g10488cb4f01_3_129"/>
          <p:cNvPicPr preferRelativeResize="0"/>
          <p:nvPr/>
        </p:nvPicPr>
        <p:blipFill>
          <a:blip r:embed="rId12">
            <a:alphaModFix/>
          </a:blip>
          <a:stretch>
            <a:fillRect/>
          </a:stretch>
        </p:blipFill>
        <p:spPr>
          <a:xfrm>
            <a:off x="7454946" y="4299776"/>
            <a:ext cx="708301" cy="476024"/>
          </a:xfrm>
          <a:prstGeom prst="rect">
            <a:avLst/>
          </a:prstGeom>
          <a:noFill/>
          <a:ln>
            <a:noFill/>
          </a:ln>
        </p:spPr>
      </p:pic>
      <p:sp>
        <p:nvSpPr>
          <p:cNvPr id="2" name="TextBox 1"/>
          <p:cNvSpPr txBox="1"/>
          <p:nvPr/>
        </p:nvSpPr>
        <p:spPr>
          <a:xfrm>
            <a:off x="89950" y="4163262"/>
            <a:ext cx="3398157" cy="300082"/>
          </a:xfrm>
          <a:prstGeom prst="rect">
            <a:avLst/>
          </a:prstGeom>
          <a:noFill/>
        </p:spPr>
        <p:txBody>
          <a:bodyPr wrap="square" rtlCol="0">
            <a:spAutoFit/>
          </a:bodyPr>
          <a:lstStyle/>
          <a:p>
            <a:pPr defTabSz="914378">
              <a:defRPr/>
            </a:pPr>
            <a:r>
              <a:rPr lang="en-US" sz="1350" b="1" dirty="0">
                <a:solidFill>
                  <a:srgbClr val="FF0000"/>
                </a:solidFill>
                <a:ea typeface="+mn-ea"/>
              </a:rPr>
              <a:t>Thanks to our sponsors</a:t>
            </a:r>
          </a:p>
        </p:txBody>
      </p:sp>
      <p:sp>
        <p:nvSpPr>
          <p:cNvPr id="25" name="Google Shape;155;g10488cb4f01_2_82"/>
          <p:cNvSpPr/>
          <p:nvPr/>
        </p:nvSpPr>
        <p:spPr>
          <a:xfrm>
            <a:off x="7946466" y="3753757"/>
            <a:ext cx="1196960" cy="338700"/>
          </a:xfrm>
          <a:prstGeom prst="rect">
            <a:avLst/>
          </a:prstGeom>
          <a:noFill/>
          <a:ln>
            <a:noFill/>
          </a:ln>
        </p:spPr>
        <p:txBody>
          <a:bodyPr spcFirstLastPara="1" wrap="square" lIns="91425" tIns="45700" rIns="91425" bIns="45700" anchor="t" anchorCtr="0">
            <a:noAutofit/>
          </a:bodyPr>
          <a:lstStyle/>
          <a:p>
            <a:pPr defTabSz="914378">
              <a:buSzPts val="1600"/>
              <a:defRPr/>
            </a:pPr>
            <a:r>
              <a:rPr lang="en-US" sz="1600" b="1" dirty="0">
                <a:solidFill>
                  <a:srgbClr val="212529"/>
                </a:solidFill>
                <a:latin typeface="Proxima Nova"/>
                <a:ea typeface="Proxima Nova"/>
                <a:cs typeface="Proxima Nova"/>
                <a:sym typeface="Proxima Nova"/>
              </a:rPr>
              <a:t>@lcs2lab</a:t>
            </a:r>
            <a:endParaRPr sz="1600" b="1" dirty="0">
              <a:solidFill>
                <a:srgbClr val="212529"/>
              </a:solidFill>
              <a:latin typeface="Proxima Nova"/>
              <a:ea typeface="Proxima Nova"/>
              <a:cs typeface="Proxima Nova"/>
              <a:sym typeface="Proxima Nova"/>
            </a:endParaRPr>
          </a:p>
        </p:txBody>
      </p:sp>
      <p:pic>
        <p:nvPicPr>
          <p:cNvPr id="26" name="Google Shape;156;g10488cb4f01_2_82"/>
          <p:cNvPicPr preferRelativeResize="0"/>
          <p:nvPr/>
        </p:nvPicPr>
        <p:blipFill>
          <a:blip r:embed="rId5">
            <a:alphaModFix/>
          </a:blip>
          <a:stretch>
            <a:fillRect/>
          </a:stretch>
        </p:blipFill>
        <p:spPr>
          <a:xfrm>
            <a:off x="7681380" y="3753750"/>
            <a:ext cx="393598" cy="393598"/>
          </a:xfrm>
          <a:prstGeom prst="rect">
            <a:avLst/>
          </a:prstGeom>
          <a:noFill/>
          <a:ln>
            <a:noFill/>
          </a:ln>
        </p:spPr>
      </p:pic>
      <p:pic>
        <p:nvPicPr>
          <p:cNvPr id="27" name="Google Shape;159;g10488cb4f01_2_82"/>
          <p:cNvPicPr preferRelativeResize="0"/>
          <p:nvPr/>
        </p:nvPicPr>
        <p:blipFill>
          <a:blip r:embed="rId4">
            <a:alphaModFix/>
          </a:blip>
          <a:stretch>
            <a:fillRect/>
          </a:stretch>
        </p:blipFill>
        <p:spPr>
          <a:xfrm>
            <a:off x="563024" y="3792282"/>
            <a:ext cx="318847" cy="300175"/>
          </a:xfrm>
          <a:prstGeom prst="rect">
            <a:avLst/>
          </a:prstGeom>
          <a:noFill/>
          <a:ln>
            <a:noFill/>
          </a:ln>
        </p:spPr>
      </p:pic>
      <p:pic>
        <p:nvPicPr>
          <p:cNvPr id="3" name="Picture 2"/>
          <p:cNvPicPr>
            <a:picLocks noChangeAspect="1"/>
          </p:cNvPicPr>
          <p:nvPr/>
        </p:nvPicPr>
        <p:blipFill>
          <a:blip r:embed="rId13"/>
          <a:stretch>
            <a:fillRect/>
          </a:stretch>
        </p:blipFill>
        <p:spPr>
          <a:xfrm>
            <a:off x="1585335" y="4459768"/>
            <a:ext cx="864394" cy="235744"/>
          </a:xfrm>
          <a:prstGeom prst="rect">
            <a:avLst/>
          </a:prstGeom>
        </p:spPr>
      </p:pic>
      <p:pic>
        <p:nvPicPr>
          <p:cNvPr id="4" name="Picture 3"/>
          <p:cNvPicPr>
            <a:picLocks noChangeAspect="1"/>
          </p:cNvPicPr>
          <p:nvPr/>
        </p:nvPicPr>
        <p:blipFill>
          <a:blip r:embed="rId14"/>
          <a:stretch>
            <a:fillRect/>
          </a:stretch>
        </p:blipFill>
        <p:spPr>
          <a:xfrm>
            <a:off x="563024" y="4487163"/>
            <a:ext cx="356377" cy="500828"/>
          </a:xfrm>
          <a:prstGeom prst="rect">
            <a:avLst/>
          </a:prstGeom>
        </p:spPr>
      </p:pic>
      <p:pic>
        <p:nvPicPr>
          <p:cNvPr id="5" name="Picture 4"/>
          <p:cNvPicPr>
            <a:picLocks noChangeAspect="1"/>
          </p:cNvPicPr>
          <p:nvPr/>
        </p:nvPicPr>
        <p:blipFill>
          <a:blip r:embed="rId15"/>
          <a:stretch>
            <a:fillRect/>
          </a:stretch>
        </p:blipFill>
        <p:spPr>
          <a:xfrm>
            <a:off x="6476815" y="4250787"/>
            <a:ext cx="889819" cy="731948"/>
          </a:xfrm>
          <a:prstGeom prst="rect">
            <a:avLst/>
          </a:prstGeom>
        </p:spPr>
      </p:pic>
      <p:pic>
        <p:nvPicPr>
          <p:cNvPr id="6" name="Picture 5"/>
          <p:cNvPicPr>
            <a:picLocks noChangeAspect="1"/>
          </p:cNvPicPr>
          <p:nvPr/>
        </p:nvPicPr>
        <p:blipFill>
          <a:blip r:embed="rId16"/>
          <a:stretch>
            <a:fillRect/>
          </a:stretch>
        </p:blipFill>
        <p:spPr>
          <a:xfrm>
            <a:off x="1581499" y="4771900"/>
            <a:ext cx="1188494" cy="312047"/>
          </a:xfrm>
          <a:prstGeom prst="rect">
            <a:avLst/>
          </a:prstGeom>
        </p:spPr>
      </p:pic>
      <p:sp>
        <p:nvSpPr>
          <p:cNvPr id="29" name="Google Shape;367;g10488cb4f01_2_23"/>
          <p:cNvSpPr txBox="1"/>
          <p:nvPr/>
        </p:nvSpPr>
        <p:spPr>
          <a:xfrm>
            <a:off x="103625" y="-19076"/>
            <a:ext cx="8757507" cy="645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178" indent="-342884" algn="ctr" defTabSz="914378">
              <a:buClr>
                <a:srgbClr val="002F4A"/>
              </a:buClr>
              <a:buSzPts val="1800"/>
              <a:defRPr/>
            </a:pPr>
            <a:r>
              <a:rPr lang="en-US" sz="2000" dirty="0">
                <a:solidFill>
                  <a:srgbClr val="0066FF"/>
                </a:solidFill>
                <a:latin typeface="Merriweather"/>
                <a:ea typeface="Merriweather"/>
                <a:cs typeface="Merriweather"/>
                <a:sym typeface="Merriweather"/>
              </a:rPr>
              <a:t>Laboratory for Computational Social Systems (LCS2), IIT Delhi</a:t>
            </a:r>
          </a:p>
        </p:txBody>
      </p:sp>
      <p:pic>
        <p:nvPicPr>
          <p:cNvPr id="8" name="Picture 7">
            <a:extLst>
              <a:ext uri="{FF2B5EF4-FFF2-40B4-BE49-F238E27FC236}">
                <a16:creationId xmlns:a16="http://schemas.microsoft.com/office/drawing/2014/main" id="{786526E5-1848-4EB5-7003-610A6DA7F34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90116" y="494024"/>
            <a:ext cx="6491264" cy="3659450"/>
          </a:xfrm>
          <a:prstGeom prst="rect">
            <a:avLst/>
          </a:prstGeom>
        </p:spPr>
      </p:pic>
      <p:sp>
        <p:nvSpPr>
          <p:cNvPr id="9" name="Google Shape;153;g10488cb4f01_2_82"/>
          <p:cNvSpPr/>
          <p:nvPr/>
        </p:nvSpPr>
        <p:spPr>
          <a:xfrm>
            <a:off x="925031" y="3726987"/>
            <a:ext cx="2301600" cy="338700"/>
          </a:xfrm>
          <a:prstGeom prst="rect">
            <a:avLst/>
          </a:prstGeom>
          <a:noFill/>
          <a:ln>
            <a:noFill/>
          </a:ln>
        </p:spPr>
        <p:txBody>
          <a:bodyPr spcFirstLastPara="1" wrap="square" lIns="91425" tIns="45700" rIns="91425" bIns="45700" anchor="t" anchorCtr="0">
            <a:noAutofit/>
          </a:bodyPr>
          <a:lstStyle/>
          <a:p>
            <a:pPr defTabSz="914378">
              <a:buSzPts val="1600"/>
              <a:defRPr/>
            </a:pPr>
            <a:r>
              <a:rPr lang="en-US" sz="1600" b="1" u="sng" dirty="0">
                <a:solidFill>
                  <a:srgbClr val="31394D"/>
                </a:solidFill>
                <a:highlight>
                  <a:srgbClr val="FFFF00"/>
                </a:highlight>
                <a:latin typeface="Proxima Nova"/>
                <a:ea typeface="Proxima Nova"/>
                <a:cs typeface="Proxima Nova"/>
                <a:sym typeface="Proxima Nova"/>
              </a:rPr>
              <a:t>http://lcs2.in</a:t>
            </a:r>
            <a:endParaRPr dirty="0">
              <a:solidFill>
                <a:srgbClr val="31394D"/>
              </a:solidFill>
              <a:highlight>
                <a:srgbClr val="FFFF00"/>
              </a:highlight>
              <a:latin typeface="Proxima Nova"/>
              <a:ea typeface="Proxima Nova"/>
              <a:cs typeface="Proxima Nova"/>
              <a:sym typeface="Proxima Nova"/>
            </a:endParaRPr>
          </a:p>
        </p:txBody>
      </p:sp>
      <p:pic>
        <p:nvPicPr>
          <p:cNvPr id="11" name="Picture 10">
            <a:extLst>
              <a:ext uri="{FF2B5EF4-FFF2-40B4-BE49-F238E27FC236}">
                <a16:creationId xmlns:a16="http://schemas.microsoft.com/office/drawing/2014/main" id="{A44D78DC-7542-02A2-09AF-3778705D1AB8}"/>
              </a:ext>
            </a:extLst>
          </p:cNvPr>
          <p:cNvPicPr>
            <a:picLocks noChangeAspect="1"/>
          </p:cNvPicPr>
          <p:nvPr/>
        </p:nvPicPr>
        <p:blipFill>
          <a:blip r:embed="rId18"/>
          <a:stretch>
            <a:fillRect/>
          </a:stretch>
        </p:blipFill>
        <p:spPr>
          <a:xfrm>
            <a:off x="2828380" y="4413063"/>
            <a:ext cx="925862" cy="707536"/>
          </a:xfrm>
          <a:prstGeom prst="rect">
            <a:avLst/>
          </a:prstGeom>
        </p:spPr>
      </p:pic>
      <p:pic>
        <p:nvPicPr>
          <p:cNvPr id="18" name="Picture 17">
            <a:extLst>
              <a:ext uri="{FF2B5EF4-FFF2-40B4-BE49-F238E27FC236}">
                <a16:creationId xmlns:a16="http://schemas.microsoft.com/office/drawing/2014/main" id="{8D40B150-998A-E722-D22E-CE3A00E8BFBC}"/>
              </a:ext>
            </a:extLst>
          </p:cNvPr>
          <p:cNvPicPr>
            <a:picLocks noChangeAspect="1"/>
          </p:cNvPicPr>
          <p:nvPr/>
        </p:nvPicPr>
        <p:blipFill>
          <a:blip r:embed="rId19"/>
          <a:stretch>
            <a:fillRect/>
          </a:stretch>
        </p:blipFill>
        <p:spPr>
          <a:xfrm>
            <a:off x="3835989" y="4277410"/>
            <a:ext cx="604342" cy="832157"/>
          </a:xfrm>
          <a:prstGeom prst="rect">
            <a:avLst/>
          </a:prstGeom>
        </p:spPr>
      </p:pic>
      <p:pic>
        <p:nvPicPr>
          <p:cNvPr id="30" name="Picture 29">
            <a:extLst>
              <a:ext uri="{FF2B5EF4-FFF2-40B4-BE49-F238E27FC236}">
                <a16:creationId xmlns:a16="http://schemas.microsoft.com/office/drawing/2014/main" id="{4BCDCDD9-A024-1233-5F68-617BDBFDACDA}"/>
              </a:ext>
            </a:extLst>
          </p:cNvPr>
          <p:cNvPicPr>
            <a:picLocks noChangeAspect="1"/>
          </p:cNvPicPr>
          <p:nvPr/>
        </p:nvPicPr>
        <p:blipFill>
          <a:blip r:embed="rId20"/>
          <a:stretch>
            <a:fillRect/>
          </a:stretch>
        </p:blipFill>
        <p:spPr>
          <a:xfrm>
            <a:off x="4546980" y="4202472"/>
            <a:ext cx="1448515" cy="399425"/>
          </a:xfrm>
          <a:prstGeom prst="rect">
            <a:avLst/>
          </a:prstGeom>
        </p:spPr>
      </p:pic>
      <p:pic>
        <p:nvPicPr>
          <p:cNvPr id="32" name="Picture 31">
            <a:extLst>
              <a:ext uri="{FF2B5EF4-FFF2-40B4-BE49-F238E27FC236}">
                <a16:creationId xmlns:a16="http://schemas.microsoft.com/office/drawing/2014/main" id="{D9C7C192-79C1-EB9B-23AF-59C0A82E1839}"/>
              </a:ext>
            </a:extLst>
          </p:cNvPr>
          <p:cNvPicPr>
            <a:picLocks noChangeAspect="1"/>
          </p:cNvPicPr>
          <p:nvPr/>
        </p:nvPicPr>
        <p:blipFill>
          <a:blip r:embed="rId21"/>
          <a:stretch>
            <a:fillRect/>
          </a:stretch>
        </p:blipFill>
        <p:spPr>
          <a:xfrm>
            <a:off x="5615283" y="4819628"/>
            <a:ext cx="1021556" cy="264319"/>
          </a:xfrm>
          <a:prstGeom prst="rect">
            <a:avLst/>
          </a:prstGeom>
        </p:spPr>
      </p:pic>
    </p:spTree>
    <p:extLst>
      <p:ext uri="{BB962C8B-B14F-4D97-AF65-F5344CB8AC3E}">
        <p14:creationId xmlns:p14="http://schemas.microsoft.com/office/powerpoint/2010/main" val="4172073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66189-E15F-9F55-5100-84B8D3186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65C7E-B451-D47E-6C5B-E2E85D245DCE}"/>
              </a:ext>
            </a:extLst>
          </p:cNvPr>
          <p:cNvSpPr>
            <a:spLocks noGrp="1"/>
          </p:cNvSpPr>
          <p:nvPr>
            <p:ph type="title"/>
          </p:nvPr>
        </p:nvSpPr>
        <p:spPr>
          <a:xfrm>
            <a:off x="330994" y="0"/>
            <a:ext cx="8480822" cy="994172"/>
          </a:xfrm>
        </p:spPr>
        <p:txBody>
          <a:bodyPr/>
          <a:lstStyle/>
          <a:p>
            <a:r>
              <a:rPr lang="en-US" dirty="0"/>
              <a:t>LCS2’s Focus: </a:t>
            </a:r>
            <a:r>
              <a:rPr lang="en-US" dirty="0">
                <a:solidFill>
                  <a:srgbClr val="3F14DC"/>
                </a:solidFill>
              </a:rPr>
              <a:t>Economical, Adaptable and Interpretable LMs that can reason faithfully</a:t>
            </a:r>
            <a:endParaRPr lang="en-IN" dirty="0">
              <a:solidFill>
                <a:srgbClr val="3F14DC"/>
              </a:solidFill>
            </a:endParaRPr>
          </a:p>
        </p:txBody>
      </p:sp>
      <p:sp>
        <p:nvSpPr>
          <p:cNvPr id="3" name="Content Placeholder 2">
            <a:extLst>
              <a:ext uri="{FF2B5EF4-FFF2-40B4-BE49-F238E27FC236}">
                <a16:creationId xmlns:a16="http://schemas.microsoft.com/office/drawing/2014/main" id="{5CDEC3F6-2F29-79F0-37E1-AD806D376BA0}"/>
              </a:ext>
            </a:extLst>
          </p:cNvPr>
          <p:cNvSpPr>
            <a:spLocks noGrp="1"/>
          </p:cNvSpPr>
          <p:nvPr>
            <p:ph idx="1"/>
          </p:nvPr>
        </p:nvSpPr>
        <p:spPr>
          <a:xfrm>
            <a:off x="332185" y="1356123"/>
            <a:ext cx="4239815" cy="3263503"/>
          </a:xfrm>
        </p:spPr>
        <p:txBody>
          <a:bodyPr/>
          <a:lstStyle/>
          <a:p>
            <a:pPr marL="342900" indent="-342900">
              <a:lnSpc>
                <a:spcPct val="100000"/>
              </a:lnSpc>
              <a:buFont typeface="+mj-lt"/>
              <a:buAutoNum type="arabicPeriod"/>
            </a:pPr>
            <a:r>
              <a:rPr lang="en-US" dirty="0">
                <a:solidFill>
                  <a:schemeClr val="accent1"/>
                </a:solidFill>
              </a:rPr>
              <a:t>Economical</a:t>
            </a:r>
            <a:r>
              <a:rPr lang="en-US" dirty="0"/>
              <a:t> – How can we achieve powerful performance with fewer resources?</a:t>
            </a:r>
          </a:p>
          <a:p>
            <a:pPr marL="342900" indent="-342900">
              <a:lnSpc>
                <a:spcPct val="100000"/>
              </a:lnSpc>
              <a:buFont typeface="+mj-lt"/>
              <a:buAutoNum type="arabicPeriod"/>
            </a:pPr>
            <a:r>
              <a:rPr lang="en-US" dirty="0">
                <a:solidFill>
                  <a:schemeClr val="accent1"/>
                </a:solidFill>
              </a:rPr>
              <a:t>Adaptable</a:t>
            </a:r>
            <a:r>
              <a:rPr lang="en-US" dirty="0"/>
              <a:t> – How do we make models generalize to new and low-resource domains?</a:t>
            </a:r>
          </a:p>
          <a:p>
            <a:pPr marL="342900" indent="-342900">
              <a:lnSpc>
                <a:spcPct val="100000"/>
              </a:lnSpc>
              <a:buFont typeface="+mj-lt"/>
              <a:buAutoNum type="arabicPeriod"/>
            </a:pPr>
            <a:r>
              <a:rPr lang="en-US" dirty="0">
                <a:solidFill>
                  <a:schemeClr val="accent1"/>
                </a:solidFill>
              </a:rPr>
              <a:t>Interpretable</a:t>
            </a:r>
            <a:r>
              <a:rPr lang="en-US" dirty="0"/>
              <a:t> – Can we understand ‘why’ and ‘how’ they make predictions? Can we control them?</a:t>
            </a:r>
            <a:endParaRPr lang="en-IN" dirty="0"/>
          </a:p>
        </p:txBody>
      </p:sp>
      <p:graphicFrame>
        <p:nvGraphicFramePr>
          <p:cNvPr id="7" name="Diagram 6">
            <a:extLst>
              <a:ext uri="{FF2B5EF4-FFF2-40B4-BE49-F238E27FC236}">
                <a16:creationId xmlns:a16="http://schemas.microsoft.com/office/drawing/2014/main" id="{6F3BD6A1-2426-3691-FABF-F1BDB6B8E2D4}"/>
              </a:ext>
            </a:extLst>
          </p:cNvPr>
          <p:cNvGraphicFramePr/>
          <p:nvPr/>
        </p:nvGraphicFramePr>
        <p:xfrm>
          <a:off x="4571405" y="1208882"/>
          <a:ext cx="4541044" cy="3415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2C13947-C364-7E2F-369D-C73F5341392C}"/>
              </a:ext>
            </a:extLst>
          </p:cNvPr>
          <p:cNvSpPr txBox="1"/>
          <p:nvPr/>
        </p:nvSpPr>
        <p:spPr>
          <a:xfrm>
            <a:off x="7455961" y="1356122"/>
            <a:ext cx="964642" cy="1015663"/>
          </a:xfrm>
          <a:prstGeom prst="rect">
            <a:avLst/>
          </a:prstGeom>
          <a:noFill/>
        </p:spPr>
        <p:txBody>
          <a:bodyPr wrap="square" rtlCol="0">
            <a:spAutoFit/>
          </a:bodyPr>
          <a:lstStyle/>
          <a:p>
            <a:pPr defTabSz="685800">
              <a:buClrTx/>
            </a:pPr>
            <a:r>
              <a:rPr lang="en-US" sz="1500" kern="1200" dirty="0">
                <a:highlight>
                  <a:srgbClr val="FFFF00"/>
                </a:highlight>
                <a:latin typeface="Aptos Display"/>
                <a:ea typeface="+mn-ea"/>
                <a:cs typeface="+mn-cs"/>
              </a:rPr>
              <a:t>IBM, Meta, Microsoft, DRDO</a:t>
            </a:r>
          </a:p>
        </p:txBody>
      </p:sp>
      <p:sp>
        <p:nvSpPr>
          <p:cNvPr id="6" name="TextBox 5">
            <a:extLst>
              <a:ext uri="{FF2B5EF4-FFF2-40B4-BE49-F238E27FC236}">
                <a16:creationId xmlns:a16="http://schemas.microsoft.com/office/drawing/2014/main" id="{E6B7E965-60FE-5653-3C6D-D80B810AA131}"/>
              </a:ext>
            </a:extLst>
          </p:cNvPr>
          <p:cNvSpPr txBox="1"/>
          <p:nvPr/>
        </p:nvSpPr>
        <p:spPr>
          <a:xfrm>
            <a:off x="4750861" y="3878323"/>
            <a:ext cx="1185119" cy="553998"/>
          </a:xfrm>
          <a:prstGeom prst="rect">
            <a:avLst/>
          </a:prstGeom>
          <a:noFill/>
        </p:spPr>
        <p:txBody>
          <a:bodyPr wrap="square" rtlCol="0">
            <a:spAutoFit/>
          </a:bodyPr>
          <a:lstStyle/>
          <a:p>
            <a:pPr defTabSz="685800">
              <a:buClrTx/>
            </a:pPr>
            <a:r>
              <a:rPr lang="en-US" sz="1500" kern="1200" dirty="0">
                <a:highlight>
                  <a:srgbClr val="FFFF00"/>
                </a:highlight>
                <a:latin typeface="Aptos Display"/>
                <a:ea typeface="+mn-ea"/>
                <a:cs typeface="+mn-cs"/>
              </a:rPr>
              <a:t>JPMC, Adobe</a:t>
            </a:r>
          </a:p>
        </p:txBody>
      </p:sp>
      <p:sp>
        <p:nvSpPr>
          <p:cNvPr id="8" name="TextBox 7">
            <a:extLst>
              <a:ext uri="{FF2B5EF4-FFF2-40B4-BE49-F238E27FC236}">
                <a16:creationId xmlns:a16="http://schemas.microsoft.com/office/drawing/2014/main" id="{549BF007-4B65-AA1E-7B1A-FEE27B264ADC}"/>
              </a:ext>
            </a:extLst>
          </p:cNvPr>
          <p:cNvSpPr txBox="1"/>
          <p:nvPr/>
        </p:nvSpPr>
        <p:spPr>
          <a:xfrm>
            <a:off x="8106190" y="3934619"/>
            <a:ext cx="1185119" cy="323165"/>
          </a:xfrm>
          <a:prstGeom prst="rect">
            <a:avLst/>
          </a:prstGeom>
          <a:noFill/>
        </p:spPr>
        <p:txBody>
          <a:bodyPr wrap="square" rtlCol="0">
            <a:spAutoFit/>
          </a:bodyPr>
          <a:lstStyle/>
          <a:p>
            <a:pPr defTabSz="685800">
              <a:buClrTx/>
            </a:pPr>
            <a:r>
              <a:rPr lang="en-US" sz="1500" kern="1200" dirty="0">
                <a:highlight>
                  <a:srgbClr val="FFFF00"/>
                </a:highlight>
                <a:latin typeface="Aptos Display"/>
                <a:ea typeface="+mn-ea"/>
                <a:cs typeface="+mn-cs"/>
              </a:rPr>
              <a:t>Google</a:t>
            </a:r>
          </a:p>
        </p:txBody>
      </p:sp>
    </p:spTree>
    <p:extLst>
      <p:ext uri="{BB962C8B-B14F-4D97-AF65-F5344CB8AC3E}">
        <p14:creationId xmlns:p14="http://schemas.microsoft.com/office/powerpoint/2010/main" val="1182397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Language Model (SLM) is All You Need !!!</a:t>
            </a:r>
          </a:p>
        </p:txBody>
      </p:sp>
      <p:sp>
        <p:nvSpPr>
          <p:cNvPr id="3" name="Text Placeholder 2"/>
          <p:cNvSpPr>
            <a:spLocks noGrp="1"/>
          </p:cNvSpPr>
          <p:nvPr>
            <p:ph type="body" idx="1"/>
          </p:nvPr>
        </p:nvSpPr>
        <p:spPr>
          <a:xfrm>
            <a:off x="628650" y="1369219"/>
            <a:ext cx="8169750" cy="3263400"/>
          </a:xfrm>
        </p:spPr>
        <p:txBody>
          <a:bodyPr>
            <a:normAutofit/>
          </a:bodyPr>
          <a:lstStyle/>
          <a:p>
            <a:pPr marL="400050" indent="-171450">
              <a:buFont typeface="Arial" panose="020B0604020202020204" pitchFamily="34" charset="0"/>
              <a:buChar char="•"/>
            </a:pPr>
            <a:r>
              <a:rPr lang="en-US" sz="2400" b="1" dirty="0"/>
              <a:t>Designing</a:t>
            </a:r>
            <a:r>
              <a:rPr lang="en-US" sz="2400" dirty="0"/>
              <a:t> efficient small language models</a:t>
            </a:r>
          </a:p>
          <a:p>
            <a:pPr marL="400050" indent="-171450">
              <a:buFont typeface="Arial" panose="020B0604020202020204" pitchFamily="34" charset="0"/>
              <a:buChar char="•"/>
            </a:pPr>
            <a:r>
              <a:rPr lang="en-US" sz="2400" b="1" dirty="0"/>
              <a:t>Teaching</a:t>
            </a:r>
            <a:r>
              <a:rPr lang="en-US" sz="2400" dirty="0"/>
              <a:t> existing small language models to </a:t>
            </a:r>
            <a:r>
              <a:rPr lang="en-US" sz="2400" b="1" dirty="0"/>
              <a:t>coordinate</a:t>
            </a:r>
            <a:r>
              <a:rPr lang="en-US" sz="2400" dirty="0"/>
              <a:t> </a:t>
            </a:r>
          </a:p>
        </p:txBody>
      </p:sp>
    </p:spTree>
    <p:extLst>
      <p:ext uri="{BB962C8B-B14F-4D97-AF65-F5344CB8AC3E}">
        <p14:creationId xmlns:p14="http://schemas.microsoft.com/office/powerpoint/2010/main" val="2169007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4"/>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dirty="0"/>
              <a:t>Knowledge Distillation (KD)</a:t>
            </a:r>
            <a:endParaRPr sz="2600" dirty="0">
              <a:latin typeface="Arial"/>
              <a:ea typeface="Arial"/>
              <a:cs typeface="Arial"/>
              <a:sym typeface="Arial"/>
            </a:endParaRPr>
          </a:p>
        </p:txBody>
      </p:sp>
      <p:pic>
        <p:nvPicPr>
          <p:cNvPr id="178" name="Google Shape;178;p34" descr="A diagram of a robot&#10;&#10;Description automatically generated"/>
          <p:cNvPicPr preferRelativeResize="0"/>
          <p:nvPr/>
        </p:nvPicPr>
        <p:blipFill rotWithShape="1">
          <a:blip r:embed="rId3">
            <a:alphaModFix/>
          </a:blip>
          <a:srcRect/>
          <a:stretch/>
        </p:blipFill>
        <p:spPr>
          <a:xfrm>
            <a:off x="1299543" y="1183307"/>
            <a:ext cx="5449215" cy="2642869"/>
          </a:xfrm>
          <a:prstGeom prst="rect">
            <a:avLst/>
          </a:prstGeom>
          <a:noFill/>
          <a:ln>
            <a:noFill/>
          </a:ln>
        </p:spPr>
      </p:pic>
      <p:sp>
        <p:nvSpPr>
          <p:cNvPr id="179" name="Google Shape;179;p34"/>
          <p:cNvSpPr txBox="1"/>
          <p:nvPr/>
        </p:nvSpPr>
        <p:spPr>
          <a:xfrm>
            <a:off x="557168" y="3912576"/>
            <a:ext cx="83716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dk1"/>
                </a:solidFill>
                <a:latin typeface="Arial"/>
                <a:ea typeface="Arial"/>
                <a:cs typeface="Arial"/>
                <a:sym typeface="Arial"/>
              </a:rPr>
              <a:t>Teachers gather real-world knowledge through pre-training and task-specific knowledge from task-specific seed knowledge.</a:t>
            </a:r>
            <a:endParaRPr sz="1400" b="0" i="0" u="none" strike="noStrike" cap="none" dirty="0">
              <a:solidFill>
                <a:srgbClr val="000000"/>
              </a:solidFill>
              <a:latin typeface="Arial"/>
              <a:ea typeface="Arial"/>
              <a:cs typeface="Arial"/>
              <a:sym typeface="Arial"/>
            </a:endParaRPr>
          </a:p>
        </p:txBody>
      </p:sp>
      <p:sp>
        <p:nvSpPr>
          <p:cNvPr id="180" name="Google Shape;180;p34"/>
          <p:cNvSpPr txBox="1"/>
          <p:nvPr/>
        </p:nvSpPr>
        <p:spPr>
          <a:xfrm>
            <a:off x="6890275" y="4928056"/>
            <a:ext cx="242988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Image reference: Xu et al., 2024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dirty="0"/>
              <a:t>Knowledge Distillation (KD): Types</a:t>
            </a:r>
            <a:endParaRPr sz="2600" dirty="0">
              <a:latin typeface="Arial"/>
              <a:ea typeface="Arial"/>
              <a:cs typeface="Arial"/>
              <a:sym typeface="Arial"/>
            </a:endParaRPr>
          </a:p>
        </p:txBody>
      </p:sp>
      <p:pic>
        <p:nvPicPr>
          <p:cNvPr id="151" name="Google Shape;151;p32" descr="A diagram of a dog&#10;&#10;Description automatically generated"/>
          <p:cNvPicPr preferRelativeResize="0"/>
          <p:nvPr/>
        </p:nvPicPr>
        <p:blipFill rotWithShape="1">
          <a:blip r:embed="rId3">
            <a:alphaModFix/>
          </a:blip>
          <a:srcRect/>
          <a:stretch/>
        </p:blipFill>
        <p:spPr>
          <a:xfrm>
            <a:off x="-16369" y="1356170"/>
            <a:ext cx="4297803" cy="2922554"/>
          </a:xfrm>
          <a:prstGeom prst="rect">
            <a:avLst/>
          </a:prstGeom>
          <a:noFill/>
          <a:ln>
            <a:noFill/>
          </a:ln>
        </p:spPr>
      </p:pic>
      <p:sp>
        <p:nvSpPr>
          <p:cNvPr id="153" name="Google Shape;153;p32"/>
          <p:cNvSpPr/>
          <p:nvPr/>
        </p:nvSpPr>
        <p:spPr>
          <a:xfrm>
            <a:off x="1326899" y="1401775"/>
            <a:ext cx="2840542" cy="1261238"/>
          </a:xfrm>
          <a:prstGeom prst="ellipse">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32"/>
          <p:cNvCxnSpPr/>
          <p:nvPr/>
        </p:nvCxnSpPr>
        <p:spPr>
          <a:xfrm flipH="1">
            <a:off x="3981600" y="1470470"/>
            <a:ext cx="257665" cy="297344"/>
          </a:xfrm>
          <a:prstGeom prst="straightConnector1">
            <a:avLst/>
          </a:prstGeom>
          <a:noFill/>
          <a:ln w="9525" cap="flat" cmpd="sng">
            <a:solidFill>
              <a:schemeClr val="dk2"/>
            </a:solidFill>
            <a:prstDash val="solid"/>
            <a:round/>
            <a:headEnd type="none" w="sm" len="sm"/>
            <a:tailEnd type="triangle" w="med" len="med"/>
          </a:ln>
        </p:spPr>
      </p:cxnSp>
      <p:sp>
        <p:nvSpPr>
          <p:cNvPr id="155" name="Google Shape;155;p32"/>
          <p:cNvSpPr txBox="1"/>
          <p:nvPr/>
        </p:nvSpPr>
        <p:spPr>
          <a:xfrm>
            <a:off x="3614400" y="983646"/>
            <a:ext cx="1882550" cy="5479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dirty="0">
                <a:solidFill>
                  <a:schemeClr val="dk1"/>
                </a:solidFill>
                <a:latin typeface="Arial"/>
                <a:ea typeface="Arial"/>
                <a:cs typeface="Arial"/>
                <a:sym typeface="Arial"/>
              </a:rPr>
              <a:t>Teacher model generate soft labels (logits)</a:t>
            </a:r>
            <a:endParaRPr sz="1200" b="0" i="0" u="none" strike="noStrike" cap="none" dirty="0">
              <a:solidFill>
                <a:schemeClr val="dk1"/>
              </a:solidFill>
              <a:latin typeface="Arial"/>
              <a:ea typeface="Arial"/>
              <a:cs typeface="Arial"/>
              <a:sym typeface="Arial"/>
            </a:endParaRPr>
          </a:p>
        </p:txBody>
      </p:sp>
      <p:sp>
        <p:nvSpPr>
          <p:cNvPr id="156" name="Google Shape;156;p32"/>
          <p:cNvSpPr txBox="1"/>
          <p:nvPr/>
        </p:nvSpPr>
        <p:spPr>
          <a:xfrm>
            <a:off x="3614400" y="4022567"/>
            <a:ext cx="1996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200" b="0" i="0" u="none" strike="noStrike" cap="none" dirty="0">
                <a:solidFill>
                  <a:srgbClr val="000000"/>
                </a:solidFill>
                <a:latin typeface="Arial"/>
                <a:ea typeface="Arial"/>
                <a:cs typeface="Arial"/>
                <a:sym typeface="Arial"/>
              </a:rPr>
              <a:t>Teacher generated logits used to fine-tune the student</a:t>
            </a:r>
            <a:endParaRPr sz="1200" dirty="0"/>
          </a:p>
        </p:txBody>
      </p:sp>
      <p:sp>
        <p:nvSpPr>
          <p:cNvPr id="157" name="Google Shape;157;p32"/>
          <p:cNvSpPr/>
          <p:nvPr/>
        </p:nvSpPr>
        <p:spPr>
          <a:xfrm>
            <a:off x="1326899" y="2813025"/>
            <a:ext cx="2840542" cy="1261238"/>
          </a:xfrm>
          <a:prstGeom prst="ellipse">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8" name="Google Shape;158;p32"/>
          <p:cNvCxnSpPr/>
          <p:nvPr/>
        </p:nvCxnSpPr>
        <p:spPr>
          <a:xfrm flipH="1" flipV="1">
            <a:off x="3434400" y="3981600"/>
            <a:ext cx="180000" cy="464685"/>
          </a:xfrm>
          <a:prstGeom prst="straightConnector1">
            <a:avLst/>
          </a:prstGeom>
          <a:noFill/>
          <a:ln w="9525" cap="flat" cmpd="sng">
            <a:solidFill>
              <a:schemeClr val="dk2"/>
            </a:solidFill>
            <a:prstDash val="solid"/>
            <a:round/>
            <a:headEnd type="none" w="sm" len="sm"/>
            <a:tailEnd type="triangle" w="med" len="med"/>
          </a:ln>
        </p:spPr>
      </p:cxnSp>
      <p:sp>
        <p:nvSpPr>
          <p:cNvPr id="159" name="Google Shape;159;p32"/>
          <p:cNvSpPr txBox="1"/>
          <p:nvPr/>
        </p:nvSpPr>
        <p:spPr>
          <a:xfrm>
            <a:off x="109693" y="1056276"/>
            <a:ext cx="3100800"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050" b="0" i="0" u="none" strike="noStrike" cap="none" dirty="0">
                <a:solidFill>
                  <a:srgbClr val="000000"/>
                </a:solidFill>
                <a:latin typeface="Arial"/>
                <a:ea typeface="Arial"/>
                <a:cs typeface="Arial"/>
                <a:sym typeface="Arial"/>
              </a:rPr>
              <a:t>Hinton et al., 2015</a:t>
            </a:r>
            <a:endParaRPr sz="1050" b="1"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20882" y="4604258"/>
            <a:ext cx="2202450" cy="453446"/>
          </a:xfrm>
          <a:prstGeom prst="rect">
            <a:avLst/>
          </a:prstGeom>
        </p:spPr>
      </p:pic>
    </p:spTree>
    <p:extLst>
      <p:ext uri="{BB962C8B-B14F-4D97-AF65-F5344CB8AC3E}">
        <p14:creationId xmlns:p14="http://schemas.microsoft.com/office/powerpoint/2010/main" val="254098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5" grpId="0"/>
      <p:bldP spid="156" grpId="0"/>
      <p:bldP spid="1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dirty="0"/>
              <a:t>Knowledge Distillation (KD): Types</a:t>
            </a:r>
            <a:endParaRPr sz="2600" dirty="0">
              <a:latin typeface="Arial"/>
              <a:ea typeface="Arial"/>
              <a:cs typeface="Arial"/>
              <a:sym typeface="Arial"/>
            </a:endParaRPr>
          </a:p>
        </p:txBody>
      </p:sp>
      <p:pic>
        <p:nvPicPr>
          <p:cNvPr id="151" name="Google Shape;151;p32" descr="A diagram of a dog&#10;&#10;Description automatically generated"/>
          <p:cNvPicPr preferRelativeResize="0"/>
          <p:nvPr/>
        </p:nvPicPr>
        <p:blipFill rotWithShape="1">
          <a:blip r:embed="rId3">
            <a:alphaModFix/>
          </a:blip>
          <a:srcRect/>
          <a:stretch/>
        </p:blipFill>
        <p:spPr>
          <a:xfrm>
            <a:off x="13286" y="1332675"/>
            <a:ext cx="4297803" cy="2922554"/>
          </a:xfrm>
          <a:prstGeom prst="rect">
            <a:avLst/>
          </a:prstGeom>
          <a:noFill/>
          <a:ln>
            <a:noFill/>
          </a:ln>
        </p:spPr>
      </p:pic>
      <p:sp>
        <p:nvSpPr>
          <p:cNvPr id="153" name="Google Shape;153;p32"/>
          <p:cNvSpPr/>
          <p:nvPr/>
        </p:nvSpPr>
        <p:spPr>
          <a:xfrm>
            <a:off x="1326899" y="1401775"/>
            <a:ext cx="2840542" cy="1261238"/>
          </a:xfrm>
          <a:prstGeom prst="ellipse">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4" name="Google Shape;154;p32"/>
          <p:cNvCxnSpPr/>
          <p:nvPr/>
        </p:nvCxnSpPr>
        <p:spPr>
          <a:xfrm flipH="1">
            <a:off x="3981600" y="1470470"/>
            <a:ext cx="257665" cy="297344"/>
          </a:xfrm>
          <a:prstGeom prst="straightConnector1">
            <a:avLst/>
          </a:prstGeom>
          <a:noFill/>
          <a:ln w="9525" cap="flat" cmpd="sng">
            <a:solidFill>
              <a:schemeClr val="dk2"/>
            </a:solidFill>
            <a:prstDash val="solid"/>
            <a:round/>
            <a:headEnd type="none" w="sm" len="sm"/>
            <a:tailEnd type="triangle" w="med" len="med"/>
          </a:ln>
        </p:spPr>
      </p:cxnSp>
      <p:sp>
        <p:nvSpPr>
          <p:cNvPr id="155" name="Google Shape;155;p32"/>
          <p:cNvSpPr txBox="1"/>
          <p:nvPr/>
        </p:nvSpPr>
        <p:spPr>
          <a:xfrm>
            <a:off x="3614400" y="983646"/>
            <a:ext cx="1882550" cy="66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dirty="0">
                <a:solidFill>
                  <a:schemeClr val="dk1"/>
                </a:solidFill>
                <a:latin typeface="Arial"/>
                <a:ea typeface="Arial"/>
                <a:cs typeface="Arial"/>
                <a:sym typeface="Arial"/>
              </a:rPr>
              <a:t>Teacher model generate soft labels (logits)</a:t>
            </a:r>
            <a:endParaRPr sz="1200" b="0" i="0" u="none" strike="noStrike" cap="none" dirty="0">
              <a:solidFill>
                <a:schemeClr val="dk1"/>
              </a:solidFill>
              <a:latin typeface="Arial"/>
              <a:ea typeface="Arial"/>
              <a:cs typeface="Arial"/>
              <a:sym typeface="Arial"/>
            </a:endParaRPr>
          </a:p>
        </p:txBody>
      </p:sp>
      <p:sp>
        <p:nvSpPr>
          <p:cNvPr id="156" name="Google Shape;156;p32"/>
          <p:cNvSpPr txBox="1"/>
          <p:nvPr/>
        </p:nvSpPr>
        <p:spPr>
          <a:xfrm>
            <a:off x="3614400" y="4022567"/>
            <a:ext cx="19967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200" b="0" i="0" u="none" strike="noStrike" cap="none" dirty="0">
                <a:solidFill>
                  <a:srgbClr val="000000"/>
                </a:solidFill>
                <a:latin typeface="Arial"/>
                <a:ea typeface="Arial"/>
                <a:cs typeface="Arial"/>
                <a:sym typeface="Arial"/>
              </a:rPr>
              <a:t>Teacher generated logits used to fine-tune the student</a:t>
            </a:r>
            <a:endParaRPr sz="1200" dirty="0"/>
          </a:p>
        </p:txBody>
      </p:sp>
      <p:sp>
        <p:nvSpPr>
          <p:cNvPr id="157" name="Google Shape;157;p32"/>
          <p:cNvSpPr/>
          <p:nvPr/>
        </p:nvSpPr>
        <p:spPr>
          <a:xfrm>
            <a:off x="1326899" y="2813025"/>
            <a:ext cx="2840542" cy="1261238"/>
          </a:xfrm>
          <a:prstGeom prst="ellipse">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8" name="Google Shape;158;p32"/>
          <p:cNvCxnSpPr/>
          <p:nvPr/>
        </p:nvCxnSpPr>
        <p:spPr>
          <a:xfrm flipH="1" flipV="1">
            <a:off x="3434400" y="3981600"/>
            <a:ext cx="180000" cy="464685"/>
          </a:xfrm>
          <a:prstGeom prst="straightConnector1">
            <a:avLst/>
          </a:prstGeom>
          <a:noFill/>
          <a:ln w="9525" cap="flat" cmpd="sng">
            <a:solidFill>
              <a:schemeClr val="dk2"/>
            </a:solidFill>
            <a:prstDash val="solid"/>
            <a:round/>
            <a:headEnd type="none" w="sm" len="sm"/>
            <a:tailEnd type="triangle" w="med" len="med"/>
          </a:ln>
        </p:spPr>
      </p:cxnSp>
      <p:sp>
        <p:nvSpPr>
          <p:cNvPr id="159" name="Google Shape;159;p32"/>
          <p:cNvSpPr txBox="1"/>
          <p:nvPr/>
        </p:nvSpPr>
        <p:spPr>
          <a:xfrm>
            <a:off x="109693" y="1056276"/>
            <a:ext cx="3100800"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050" b="0" i="0" u="none" strike="noStrike" cap="none" dirty="0">
                <a:solidFill>
                  <a:srgbClr val="000000"/>
                </a:solidFill>
                <a:latin typeface="Arial"/>
                <a:ea typeface="Arial"/>
                <a:cs typeface="Arial"/>
                <a:sym typeface="Arial"/>
              </a:rPr>
              <a:t>Hinton et al., 2015</a:t>
            </a:r>
            <a:endParaRPr sz="1050" b="1" i="0" u="none" strike="noStrike" cap="none" dirty="0">
              <a:solidFill>
                <a:srgbClr val="000000"/>
              </a:solidFill>
              <a:latin typeface="Arial"/>
              <a:ea typeface="Arial"/>
              <a:cs typeface="Arial"/>
              <a:sym typeface="Arial"/>
            </a:endParaRPr>
          </a:p>
        </p:txBody>
      </p:sp>
      <p:pic>
        <p:nvPicPr>
          <p:cNvPr id="29" name="Google Shape;166;p33" descr="A diagram of a loss&#10;&#10;Description automatically generated"/>
          <p:cNvPicPr preferRelativeResize="0"/>
          <p:nvPr/>
        </p:nvPicPr>
        <p:blipFill rotWithShape="1">
          <a:blip r:embed="rId4">
            <a:alphaModFix/>
          </a:blip>
          <a:srcRect/>
          <a:stretch/>
        </p:blipFill>
        <p:spPr>
          <a:xfrm>
            <a:off x="5898453" y="1205560"/>
            <a:ext cx="1870101" cy="3604039"/>
          </a:xfrm>
          <a:prstGeom prst="rect">
            <a:avLst/>
          </a:prstGeom>
          <a:noFill/>
          <a:ln>
            <a:noFill/>
          </a:ln>
        </p:spPr>
      </p:pic>
      <p:sp>
        <p:nvSpPr>
          <p:cNvPr id="30" name="Google Shape;168;p33"/>
          <p:cNvSpPr/>
          <p:nvPr/>
        </p:nvSpPr>
        <p:spPr>
          <a:xfrm>
            <a:off x="5699118" y="1875465"/>
            <a:ext cx="2258899" cy="2061468"/>
          </a:xfrm>
          <a:prstGeom prst="ellipse">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 name="Google Shape;169;p33"/>
          <p:cNvCxnSpPr>
            <a:endCxn id="30" idx="6"/>
          </p:cNvCxnSpPr>
          <p:nvPr/>
        </p:nvCxnSpPr>
        <p:spPr>
          <a:xfrm flipH="1">
            <a:off x="7958017" y="2167200"/>
            <a:ext cx="453537" cy="738999"/>
          </a:xfrm>
          <a:prstGeom prst="straightConnector1">
            <a:avLst/>
          </a:prstGeom>
          <a:noFill/>
          <a:ln w="9525" cap="flat" cmpd="sng">
            <a:solidFill>
              <a:schemeClr val="dk2"/>
            </a:solidFill>
            <a:prstDash val="solid"/>
            <a:round/>
            <a:headEnd type="none" w="sm" len="sm"/>
            <a:tailEnd type="triangle" w="med" len="med"/>
          </a:ln>
        </p:spPr>
      </p:cxnSp>
      <p:sp>
        <p:nvSpPr>
          <p:cNvPr id="32" name="Google Shape;170;p33"/>
          <p:cNvSpPr txBox="1"/>
          <p:nvPr/>
        </p:nvSpPr>
        <p:spPr>
          <a:xfrm>
            <a:off x="7869003" y="982934"/>
            <a:ext cx="1411446" cy="127397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100" b="0" i="0" u="none" strike="noStrike" cap="none" dirty="0">
                <a:solidFill>
                  <a:schemeClr val="dk1"/>
                </a:solidFill>
                <a:latin typeface="Arial"/>
                <a:ea typeface="Arial"/>
                <a:cs typeface="Arial"/>
                <a:sym typeface="Arial"/>
              </a:rPr>
              <a:t>Distance between layer-wise representations used to enforce student model to imitate the teacher</a:t>
            </a:r>
            <a:endParaRPr sz="1100" b="0" i="0" u="none" strike="noStrike" cap="none" dirty="0">
              <a:solidFill>
                <a:schemeClr val="dk1"/>
              </a:solidFill>
              <a:latin typeface="Arial"/>
              <a:ea typeface="Arial"/>
              <a:cs typeface="Arial"/>
              <a:sym typeface="Arial"/>
            </a:endParaRPr>
          </a:p>
        </p:txBody>
      </p:sp>
      <p:sp>
        <p:nvSpPr>
          <p:cNvPr id="23" name="Rectangle 22"/>
          <p:cNvSpPr/>
          <p:nvPr/>
        </p:nvSpPr>
        <p:spPr>
          <a:xfrm>
            <a:off x="7869003" y="4859589"/>
            <a:ext cx="1170513" cy="261610"/>
          </a:xfrm>
          <a:prstGeom prst="rect">
            <a:avLst/>
          </a:prstGeom>
        </p:spPr>
        <p:txBody>
          <a:bodyPr wrap="none">
            <a:spAutoFit/>
          </a:bodyPr>
          <a:lstStyle/>
          <a:p>
            <a:r>
              <a:rPr lang="en-GB" sz="1100" dirty="0"/>
              <a:t>Sun et al., 2019</a:t>
            </a:r>
            <a:endParaRPr lang="en-US" sz="1100" dirty="0"/>
          </a:p>
        </p:txBody>
      </p:sp>
      <p:pic>
        <p:nvPicPr>
          <p:cNvPr id="2" name="Picture 1"/>
          <p:cNvPicPr>
            <a:picLocks noChangeAspect="1"/>
          </p:cNvPicPr>
          <p:nvPr/>
        </p:nvPicPr>
        <p:blipFill>
          <a:blip r:embed="rId5"/>
          <a:stretch>
            <a:fillRect/>
          </a:stretch>
        </p:blipFill>
        <p:spPr>
          <a:xfrm>
            <a:off x="7899756" y="3576103"/>
            <a:ext cx="1257434" cy="360829"/>
          </a:xfrm>
          <a:prstGeom prst="rect">
            <a:avLst/>
          </a:prstGeom>
        </p:spPr>
      </p:pic>
      <p:pic>
        <p:nvPicPr>
          <p:cNvPr id="3" name="Picture 2"/>
          <p:cNvPicPr>
            <a:picLocks noChangeAspect="1"/>
          </p:cNvPicPr>
          <p:nvPr/>
        </p:nvPicPr>
        <p:blipFill>
          <a:blip r:embed="rId6"/>
          <a:stretch>
            <a:fillRect/>
          </a:stretch>
        </p:blipFill>
        <p:spPr>
          <a:xfrm>
            <a:off x="1420882" y="4604258"/>
            <a:ext cx="2202450" cy="453446"/>
          </a:xfrm>
          <a:prstGeom prst="rect">
            <a:avLst/>
          </a:prstGeom>
        </p:spPr>
      </p:pic>
    </p:spTree>
    <p:extLst>
      <p:ext uri="{BB962C8B-B14F-4D97-AF65-F5344CB8AC3E}">
        <p14:creationId xmlns:p14="http://schemas.microsoft.com/office/powerpoint/2010/main" val="248347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dirty="0"/>
              <a:t>Limitations of Vanilla KD</a:t>
            </a:r>
            <a:endParaRPr sz="2600" dirty="0">
              <a:latin typeface="Arial"/>
              <a:ea typeface="Arial"/>
              <a:cs typeface="Arial"/>
              <a:sym typeface="Arial"/>
            </a:endParaRPr>
          </a:p>
        </p:txBody>
      </p:sp>
      <p:pic>
        <p:nvPicPr>
          <p:cNvPr id="187" name="Google Shape;187;p35" descr="A diagram of a robot&#10;&#10;Description automatically generated"/>
          <p:cNvPicPr preferRelativeResize="0"/>
          <p:nvPr/>
        </p:nvPicPr>
        <p:blipFill rotWithShape="1">
          <a:blip r:embed="rId3">
            <a:alphaModFix/>
          </a:blip>
          <a:srcRect/>
          <a:stretch/>
        </p:blipFill>
        <p:spPr>
          <a:xfrm>
            <a:off x="1299543" y="1183307"/>
            <a:ext cx="5449215" cy="2642869"/>
          </a:xfrm>
          <a:prstGeom prst="rect">
            <a:avLst/>
          </a:prstGeom>
          <a:noFill/>
          <a:ln>
            <a:noFill/>
          </a:ln>
        </p:spPr>
      </p:pic>
      <p:sp>
        <p:nvSpPr>
          <p:cNvPr id="188" name="Google Shape;188;p35"/>
          <p:cNvSpPr txBox="1"/>
          <p:nvPr/>
        </p:nvSpPr>
        <p:spPr>
          <a:xfrm>
            <a:off x="6890275" y="4928056"/>
            <a:ext cx="242988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Image reference: Xu et al., 2024</a:t>
            </a:r>
            <a:endParaRPr sz="1400" b="0" i="0" u="none" strike="noStrike" cap="none">
              <a:solidFill>
                <a:srgbClr val="000000"/>
              </a:solidFill>
              <a:latin typeface="Arial"/>
              <a:ea typeface="Arial"/>
              <a:cs typeface="Arial"/>
              <a:sym typeface="Arial"/>
            </a:endParaRPr>
          </a:p>
        </p:txBody>
      </p:sp>
      <p:cxnSp>
        <p:nvCxnSpPr>
          <p:cNvPr id="189" name="Google Shape;189;p35"/>
          <p:cNvCxnSpPr/>
          <p:nvPr/>
        </p:nvCxnSpPr>
        <p:spPr>
          <a:xfrm rot="10800000" flipH="1">
            <a:off x="4130275" y="2838324"/>
            <a:ext cx="565270" cy="1367161"/>
          </a:xfrm>
          <a:prstGeom prst="straightConnector1">
            <a:avLst/>
          </a:prstGeom>
          <a:noFill/>
          <a:ln w="12700" cap="flat" cmpd="sng">
            <a:solidFill>
              <a:schemeClr val="dk1"/>
            </a:solidFill>
            <a:prstDash val="solid"/>
            <a:round/>
            <a:headEnd type="none" w="sm" len="sm"/>
            <a:tailEnd type="triangle" w="med" len="med"/>
          </a:ln>
        </p:spPr>
      </p:cxnSp>
      <p:sp>
        <p:nvSpPr>
          <p:cNvPr id="190" name="Google Shape;190;p35"/>
          <p:cNvSpPr txBox="1"/>
          <p:nvPr/>
        </p:nvSpPr>
        <p:spPr>
          <a:xfrm>
            <a:off x="1331911" y="4205485"/>
            <a:ext cx="616199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chemeClr val="dk1"/>
                </a:solidFill>
                <a:latin typeface="Arial"/>
                <a:ea typeface="Arial"/>
                <a:cs typeface="Arial"/>
                <a:sym typeface="Arial"/>
              </a:rPr>
              <a:t>Knowledge sharing is </a:t>
            </a:r>
            <a:r>
              <a:rPr lang="en-GB" sz="1400" b="1" i="0" u="sng" strike="noStrike" cap="none" dirty="0">
                <a:solidFill>
                  <a:schemeClr val="dk1"/>
                </a:solidFill>
                <a:latin typeface="Arial"/>
                <a:ea typeface="Arial"/>
                <a:cs typeface="Arial"/>
                <a:sym typeface="Arial"/>
              </a:rPr>
              <a:t>unidirectional</a:t>
            </a:r>
            <a:r>
              <a:rPr lang="en-GB" sz="1400" b="0" i="0" u="none" strike="noStrike" cap="none" dirty="0">
                <a:solidFill>
                  <a:schemeClr val="dk1"/>
                </a:solidFill>
                <a:latin typeface="Arial"/>
                <a:ea typeface="Arial"/>
                <a:cs typeface="Arial"/>
                <a:sym typeface="Arial"/>
              </a:rPr>
              <a:t>, </a:t>
            </a:r>
            <a:r>
              <a:rPr lang="en-GB" sz="1400" b="0" i="1" u="none" strike="noStrike" cap="none" dirty="0">
                <a:solidFill>
                  <a:schemeClr val="dk1"/>
                </a:solidFill>
                <a:latin typeface="Arial"/>
                <a:ea typeface="Arial"/>
                <a:cs typeface="Arial"/>
                <a:sym typeface="Arial"/>
              </a:rPr>
              <a:t>i.e</a:t>
            </a:r>
            <a:r>
              <a:rPr lang="en-GB" sz="1400" b="0" i="1" u="none" strike="noStrike" cap="none" dirty="0">
                <a:solidFill>
                  <a:srgbClr val="0000FF"/>
                </a:solidFill>
                <a:latin typeface="Arial"/>
                <a:ea typeface="Arial"/>
                <a:cs typeface="Arial"/>
                <a:sym typeface="Arial"/>
              </a:rPr>
              <a:t>., </a:t>
            </a:r>
            <a:r>
              <a:rPr lang="en-GB" sz="1400" b="0" i="0" u="none" strike="noStrike" cap="none" dirty="0">
                <a:solidFill>
                  <a:srgbClr val="0000FF"/>
                </a:solidFill>
                <a:latin typeface="Arial"/>
                <a:ea typeface="Arial"/>
                <a:cs typeface="Arial"/>
                <a:sym typeface="Arial"/>
              </a:rPr>
              <a:t>teacher is not aware of student’s capacity </a:t>
            </a:r>
            <a:endParaRPr sz="1400" b="0" i="0" u="none" strike="noStrike" cap="none" dirty="0">
              <a:solidFill>
                <a:srgbClr val="0000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144000" y="0"/>
            <a:ext cx="8999999" cy="9066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SzPts val="2700"/>
              <a:buNone/>
            </a:pPr>
            <a:r>
              <a:rPr lang="en-GB" dirty="0"/>
              <a:t>Meta Knowledge Distillation (</a:t>
            </a:r>
            <a:r>
              <a:rPr lang="en-GB" dirty="0" err="1"/>
              <a:t>MetaKD</a:t>
            </a:r>
            <a:r>
              <a:rPr lang="en-GB" dirty="0"/>
              <a:t>) </a:t>
            </a:r>
            <a:endParaRPr dirty="0"/>
          </a:p>
        </p:txBody>
      </p:sp>
      <p:sp>
        <p:nvSpPr>
          <p:cNvPr id="138" name="Google Shape;138;p30"/>
          <p:cNvSpPr txBox="1">
            <a:spLocks noGrp="1"/>
          </p:cNvSpPr>
          <p:nvPr>
            <p:ph type="body" idx="1"/>
          </p:nvPr>
        </p:nvSpPr>
        <p:spPr>
          <a:xfrm>
            <a:off x="628648" y="1369225"/>
            <a:ext cx="7886700" cy="3263400"/>
          </a:xfrm>
          <a:prstGeom prst="rect">
            <a:avLst/>
          </a:prstGeom>
          <a:noFill/>
          <a:ln>
            <a:noFill/>
          </a:ln>
        </p:spPr>
        <p:txBody>
          <a:bodyPr spcFirstLastPara="1" wrap="square" lIns="0" tIns="0" rIns="0" bIns="0" anchor="t" anchorCtr="0">
            <a:normAutofit/>
          </a:bodyPr>
          <a:lstStyle/>
          <a:p>
            <a:pPr marL="457200" lvl="0" indent="-304800" algn="l" rtl="0">
              <a:lnSpc>
                <a:spcPct val="130000"/>
              </a:lnSpc>
              <a:spcBef>
                <a:spcPts val="400"/>
              </a:spcBef>
              <a:spcAft>
                <a:spcPts val="0"/>
              </a:spcAft>
              <a:buSzPts val="1200"/>
              <a:buChar char="●"/>
            </a:pPr>
            <a:r>
              <a:rPr lang="en-GB" sz="1800" b="1" dirty="0">
                <a:solidFill>
                  <a:schemeClr val="dk1"/>
                </a:solidFill>
              </a:rPr>
              <a:t>Unimodal knowledge distillation</a:t>
            </a:r>
            <a:r>
              <a:rPr lang="en-GB" sz="1800" dirty="0">
                <a:solidFill>
                  <a:schemeClr val="dk1"/>
                </a:solidFill>
              </a:rPr>
              <a:t> for model compression </a:t>
            </a:r>
            <a:r>
              <a:rPr lang="en-GB" sz="1800" dirty="0">
                <a:solidFill>
                  <a:srgbClr val="FF0000"/>
                </a:solidFill>
              </a:rPr>
              <a:t>(ICLR, 2024)</a:t>
            </a:r>
            <a:endParaRPr sz="1800" dirty="0">
              <a:solidFill>
                <a:srgbClr val="FF0000"/>
              </a:solidFill>
            </a:endParaRPr>
          </a:p>
          <a:p>
            <a:pPr marL="914400" lvl="1" indent="-298450" algn="l" rtl="0">
              <a:lnSpc>
                <a:spcPct val="130000"/>
              </a:lnSpc>
              <a:spcBef>
                <a:spcPts val="0"/>
              </a:spcBef>
              <a:spcAft>
                <a:spcPts val="0"/>
              </a:spcAft>
              <a:buSzPts val="1100"/>
              <a:buChar char="○"/>
            </a:pPr>
            <a:r>
              <a:rPr lang="en-GB" sz="1600" dirty="0">
                <a:solidFill>
                  <a:schemeClr val="dk1"/>
                </a:solidFill>
              </a:rPr>
              <a:t>Feature-based knowledge distillation</a:t>
            </a:r>
            <a:endParaRPr sz="1600" dirty="0">
              <a:solidFill>
                <a:schemeClr val="dk1"/>
              </a:solidFill>
            </a:endParaRPr>
          </a:p>
          <a:p>
            <a:pPr marL="914400" lvl="1" indent="-298450" algn="l" rtl="0">
              <a:lnSpc>
                <a:spcPct val="130000"/>
              </a:lnSpc>
              <a:spcBef>
                <a:spcPts val="0"/>
              </a:spcBef>
              <a:spcAft>
                <a:spcPts val="0"/>
              </a:spcAft>
              <a:buSzPts val="1100"/>
              <a:buChar char="○"/>
            </a:pPr>
            <a:r>
              <a:rPr lang="en-GB" sz="1600" b="1" dirty="0">
                <a:solidFill>
                  <a:schemeClr val="dk1"/>
                </a:solidFill>
              </a:rPr>
              <a:t>Student-aware</a:t>
            </a:r>
            <a:r>
              <a:rPr lang="en-GB" sz="1600" dirty="0">
                <a:solidFill>
                  <a:schemeClr val="dk1"/>
                </a:solidFill>
              </a:rPr>
              <a:t> meta knowledge distillation</a:t>
            </a:r>
            <a:endParaRPr sz="1600" dirty="0">
              <a:solidFill>
                <a:schemeClr val="dk1"/>
              </a:solidFill>
            </a:endParaRPr>
          </a:p>
          <a:p>
            <a:pPr marL="914400" lvl="1" indent="-298450" algn="l" rtl="0">
              <a:lnSpc>
                <a:spcPct val="130000"/>
              </a:lnSpc>
              <a:spcBef>
                <a:spcPts val="0"/>
              </a:spcBef>
              <a:spcAft>
                <a:spcPts val="0"/>
              </a:spcAft>
              <a:buSzPts val="1100"/>
              <a:buChar char="○"/>
            </a:pPr>
            <a:r>
              <a:rPr lang="en-GB" sz="1600" dirty="0">
                <a:solidFill>
                  <a:schemeClr val="dk1"/>
                </a:solidFill>
              </a:rPr>
              <a:t>Teacher-student competitive knowledge distillation</a:t>
            </a:r>
          </a:p>
          <a:p>
            <a:pPr marL="914400" lvl="1" indent="-298450" algn="l" rtl="0">
              <a:lnSpc>
                <a:spcPct val="130000"/>
              </a:lnSpc>
              <a:spcBef>
                <a:spcPts val="0"/>
              </a:spcBef>
              <a:spcAft>
                <a:spcPts val="0"/>
              </a:spcAft>
              <a:buSzPts val="1100"/>
              <a:buChar char="○"/>
            </a:pPr>
            <a:endParaRPr sz="1600" dirty="0">
              <a:solidFill>
                <a:schemeClr val="dk1"/>
              </a:solidFill>
            </a:endParaRPr>
          </a:p>
          <a:p>
            <a:pPr marL="457200" lvl="0" indent="-304800" algn="l" rtl="0">
              <a:lnSpc>
                <a:spcPct val="130000"/>
              </a:lnSpc>
              <a:spcBef>
                <a:spcPts val="0"/>
              </a:spcBef>
              <a:spcAft>
                <a:spcPts val="0"/>
              </a:spcAft>
              <a:buSzPts val="1200"/>
              <a:buChar char="●"/>
            </a:pPr>
            <a:r>
              <a:rPr lang="en-GB" sz="1800" b="1" dirty="0">
                <a:solidFill>
                  <a:schemeClr val="dk1"/>
                </a:solidFill>
              </a:rPr>
              <a:t>Cross-modal knowledge distillation </a:t>
            </a:r>
            <a:endParaRPr sz="1800" b="1" dirty="0">
              <a:solidFill>
                <a:schemeClr val="dk1"/>
              </a:solidFill>
            </a:endParaRPr>
          </a:p>
          <a:p>
            <a:pPr marL="914400" lvl="1" indent="-298450" algn="l" rtl="0">
              <a:lnSpc>
                <a:spcPct val="130000"/>
              </a:lnSpc>
              <a:spcBef>
                <a:spcPts val="0"/>
              </a:spcBef>
              <a:spcAft>
                <a:spcPts val="0"/>
              </a:spcAft>
              <a:buSzPts val="1100"/>
              <a:buChar char="○"/>
            </a:pPr>
            <a:r>
              <a:rPr lang="en-GB" sz="1600" dirty="0">
                <a:solidFill>
                  <a:schemeClr val="dk1"/>
                </a:solidFill>
              </a:rPr>
              <a:t>Empowering language models with mental images</a:t>
            </a:r>
            <a:endParaRPr sz="1600" dirty="0">
              <a:solidFill>
                <a:schemeClr val="dk1"/>
              </a:solidFill>
            </a:endParaRPr>
          </a:p>
          <a:p>
            <a:pPr marL="914400" lvl="1" indent="-298450" algn="l" rtl="0">
              <a:lnSpc>
                <a:spcPct val="130000"/>
              </a:lnSpc>
              <a:spcBef>
                <a:spcPts val="0"/>
              </a:spcBef>
              <a:spcAft>
                <a:spcPts val="0"/>
              </a:spcAft>
              <a:buSzPts val="1100"/>
              <a:buChar char="○"/>
            </a:pPr>
            <a:r>
              <a:rPr lang="en-GB" sz="1600" dirty="0">
                <a:solidFill>
                  <a:schemeClr val="dk1"/>
                </a:solidFill>
              </a:rPr>
              <a:t>Knowledge distillation from black-box multimodal teachers</a:t>
            </a:r>
            <a:endParaRPr sz="1600" dirty="0">
              <a:solidFill>
                <a:schemeClr val="dk1"/>
              </a:solidFill>
            </a:endParaRPr>
          </a:p>
        </p:txBody>
      </p:sp>
      <p:sp>
        <p:nvSpPr>
          <p:cNvPr id="2" name="Rounded Rectangle 1"/>
          <p:cNvSpPr/>
          <p:nvPr/>
        </p:nvSpPr>
        <p:spPr>
          <a:xfrm>
            <a:off x="424800" y="1173600"/>
            <a:ext cx="8294400" cy="1720800"/>
          </a:xfrm>
          <a:prstGeom prst="round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rofile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079" y="3340188"/>
            <a:ext cx="915117" cy="105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95999" y="4443666"/>
            <a:ext cx="1454399" cy="307777"/>
          </a:xfrm>
          <a:prstGeom prst="rect">
            <a:avLst/>
          </a:prstGeom>
          <a:noFill/>
        </p:spPr>
        <p:txBody>
          <a:bodyPr wrap="square" rtlCol="0">
            <a:spAutoFit/>
          </a:bodyPr>
          <a:lstStyle/>
          <a:p>
            <a:r>
              <a:rPr lang="en-US" dirty="0"/>
              <a:t>Ayan Sengupta</a:t>
            </a:r>
          </a:p>
        </p:txBody>
      </p:sp>
      <p:pic>
        <p:nvPicPr>
          <p:cNvPr id="7" name="Picture 6"/>
          <p:cNvPicPr>
            <a:picLocks noChangeAspect="1"/>
          </p:cNvPicPr>
          <p:nvPr/>
        </p:nvPicPr>
        <p:blipFill>
          <a:blip r:embed="rId4"/>
          <a:stretch>
            <a:fillRect/>
          </a:stretch>
        </p:blipFill>
        <p:spPr>
          <a:xfrm>
            <a:off x="6219929" y="100064"/>
            <a:ext cx="1461750" cy="494960"/>
          </a:xfrm>
          <a:prstGeom prst="rect">
            <a:avLst/>
          </a:prstGeom>
        </p:spPr>
      </p:pic>
      <p:pic>
        <p:nvPicPr>
          <p:cNvPr id="8" name="Picture 7"/>
          <p:cNvPicPr>
            <a:picLocks noChangeAspect="1"/>
          </p:cNvPicPr>
          <p:nvPr/>
        </p:nvPicPr>
        <p:blipFill>
          <a:blip r:embed="rId5"/>
          <a:stretch>
            <a:fillRect/>
          </a:stretch>
        </p:blipFill>
        <p:spPr>
          <a:xfrm>
            <a:off x="7794359" y="57164"/>
            <a:ext cx="1346400" cy="586562"/>
          </a:xfrm>
          <a:prstGeom prst="rect">
            <a:avLst/>
          </a:prstGeom>
        </p:spPr>
      </p:pic>
    </p:spTree>
    <p:extLst>
      <p:ext uri="{BB962C8B-B14F-4D97-AF65-F5344CB8AC3E}">
        <p14:creationId xmlns:p14="http://schemas.microsoft.com/office/powerpoint/2010/main" val="223129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0" y="-43990"/>
            <a:ext cx="8062025" cy="906651"/>
          </a:xfrm>
          <a:prstGeom prst="rect">
            <a:avLst/>
          </a:prstGeom>
          <a:noFill/>
          <a:ln>
            <a:noFill/>
          </a:ln>
        </p:spPr>
        <p:txBody>
          <a:bodyPr spcFirstLastPara="1" wrap="square" lIns="68575" tIns="34275" rIns="68575" bIns="34275" anchor="b" anchorCtr="0">
            <a:normAutofit/>
          </a:bodyPr>
          <a:lstStyle/>
          <a:p>
            <a:pPr lvl="0"/>
            <a:r>
              <a:rPr lang="en-GB" dirty="0"/>
              <a:t>Student-Aware Meta Distillation: </a:t>
            </a:r>
            <a:r>
              <a:rPr lang="en-GB" i="1" dirty="0"/>
              <a:t>Learning to teach</a:t>
            </a:r>
            <a:endParaRPr sz="2600" i="1" dirty="0">
              <a:sym typeface="Arial"/>
            </a:endParaRPr>
          </a:p>
        </p:txBody>
      </p:sp>
      <p:sp>
        <p:nvSpPr>
          <p:cNvPr id="2" name="Rectangle 1"/>
          <p:cNvSpPr/>
          <p:nvPr/>
        </p:nvSpPr>
        <p:spPr>
          <a:xfrm>
            <a:off x="7667314" y="681498"/>
            <a:ext cx="1476686" cy="307777"/>
          </a:xfrm>
          <a:prstGeom prst="rect">
            <a:avLst/>
          </a:prstGeom>
        </p:spPr>
        <p:txBody>
          <a:bodyPr wrap="none">
            <a:spAutoFit/>
          </a:bodyPr>
          <a:lstStyle/>
          <a:p>
            <a:r>
              <a:rPr lang="en-GB" dirty="0"/>
              <a:t>Zhou et al. 2021</a:t>
            </a:r>
            <a:endParaRPr lang="en-US" dirty="0"/>
          </a:p>
        </p:txBody>
      </p:sp>
      <p:pic>
        <p:nvPicPr>
          <p:cNvPr id="7" name="Picture 6"/>
          <p:cNvPicPr>
            <a:picLocks noChangeAspect="1"/>
          </p:cNvPicPr>
          <p:nvPr/>
        </p:nvPicPr>
        <p:blipFill>
          <a:blip r:embed="rId3"/>
          <a:stretch>
            <a:fillRect/>
          </a:stretch>
        </p:blipFill>
        <p:spPr>
          <a:xfrm>
            <a:off x="0" y="993397"/>
            <a:ext cx="2909266" cy="2208329"/>
          </a:xfrm>
          <a:prstGeom prst="rect">
            <a:avLst/>
          </a:prstGeom>
        </p:spPr>
      </p:pic>
      <p:pic>
        <p:nvPicPr>
          <p:cNvPr id="8" name="Picture 7"/>
          <p:cNvPicPr>
            <a:picLocks noChangeAspect="1"/>
          </p:cNvPicPr>
          <p:nvPr/>
        </p:nvPicPr>
        <p:blipFill>
          <a:blip r:embed="rId4"/>
          <a:stretch>
            <a:fillRect/>
          </a:stretch>
        </p:blipFill>
        <p:spPr>
          <a:xfrm>
            <a:off x="2977800" y="988326"/>
            <a:ext cx="3781930" cy="2261669"/>
          </a:xfrm>
          <a:prstGeom prst="rect">
            <a:avLst/>
          </a:prstGeom>
        </p:spPr>
      </p:pic>
      <p:pic>
        <p:nvPicPr>
          <p:cNvPr id="10" name="Picture 9"/>
          <p:cNvPicPr>
            <a:picLocks noChangeAspect="1"/>
          </p:cNvPicPr>
          <p:nvPr/>
        </p:nvPicPr>
        <p:blipFill>
          <a:blip r:embed="rId5"/>
          <a:stretch>
            <a:fillRect/>
          </a:stretch>
        </p:blipFill>
        <p:spPr>
          <a:xfrm>
            <a:off x="6759730" y="1032232"/>
            <a:ext cx="2142634" cy="2261669"/>
          </a:xfrm>
          <a:prstGeom prst="rect">
            <a:avLst/>
          </a:prstGeom>
        </p:spPr>
      </p:pic>
      <p:sp>
        <p:nvSpPr>
          <p:cNvPr id="12" name="Rectangle 11"/>
          <p:cNvSpPr/>
          <p:nvPr/>
        </p:nvSpPr>
        <p:spPr>
          <a:xfrm>
            <a:off x="2493111" y="3633042"/>
            <a:ext cx="4418197" cy="338554"/>
          </a:xfrm>
          <a:prstGeom prst="rect">
            <a:avLst/>
          </a:prstGeom>
        </p:spPr>
        <p:txBody>
          <a:bodyPr wrap="none">
            <a:spAutoFit/>
          </a:bodyPr>
          <a:lstStyle/>
          <a:p>
            <a:r>
              <a:rPr lang="en-US" sz="1600" dirty="0">
                <a:solidFill>
                  <a:srgbClr val="0000FF"/>
                </a:solidFill>
              </a:rPr>
              <a:t>The teacher is aware of the student’s capacity.</a:t>
            </a:r>
          </a:p>
        </p:txBody>
      </p:sp>
      <p:sp>
        <p:nvSpPr>
          <p:cNvPr id="13" name="Rectangle 12"/>
          <p:cNvSpPr/>
          <p:nvPr/>
        </p:nvSpPr>
        <p:spPr>
          <a:xfrm>
            <a:off x="2870822" y="3971596"/>
            <a:ext cx="3730508" cy="338554"/>
          </a:xfrm>
          <a:prstGeom prst="rect">
            <a:avLst/>
          </a:prstGeom>
        </p:spPr>
        <p:txBody>
          <a:bodyPr wrap="none">
            <a:spAutoFit/>
          </a:bodyPr>
          <a:lstStyle/>
          <a:p>
            <a:r>
              <a:rPr lang="en-US" sz="1600" dirty="0">
                <a:solidFill>
                  <a:srgbClr val="0000FF"/>
                </a:solidFill>
              </a:rPr>
              <a:t>The teacher is optimized for distillation.</a:t>
            </a:r>
          </a:p>
        </p:txBody>
      </p:sp>
      <p:sp>
        <p:nvSpPr>
          <p:cNvPr id="14" name="Right Arrow 13"/>
          <p:cNvSpPr/>
          <p:nvPr/>
        </p:nvSpPr>
        <p:spPr>
          <a:xfrm rot="16200000">
            <a:off x="4572025" y="3242237"/>
            <a:ext cx="317242" cy="327660"/>
          </a:xfrm>
          <a:prstGeom prst="right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25582" y="4495148"/>
            <a:ext cx="8726893" cy="525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1. Fine-tuning a large teacher model (&gt;10B) is infeasible</a:t>
            </a:r>
          </a:p>
          <a:p>
            <a:r>
              <a:rPr lang="en-US" dirty="0">
                <a:solidFill>
                  <a:srgbClr val="FF0000"/>
                </a:solidFill>
              </a:rPr>
              <a:t>2. Teacher should set a strong benchmark for the student, not just narrowing down the teacher-student gap </a:t>
            </a:r>
          </a:p>
        </p:txBody>
      </p:sp>
      <p:sp>
        <p:nvSpPr>
          <p:cNvPr id="4" name="TextBox 3"/>
          <p:cNvSpPr txBox="1"/>
          <p:nvPr/>
        </p:nvSpPr>
        <p:spPr>
          <a:xfrm>
            <a:off x="325582" y="4140873"/>
            <a:ext cx="1448395" cy="338554"/>
          </a:xfrm>
          <a:prstGeom prst="rect">
            <a:avLst/>
          </a:prstGeom>
          <a:noFill/>
        </p:spPr>
        <p:txBody>
          <a:bodyPr wrap="square" rtlCol="0">
            <a:spAutoFit/>
          </a:bodyPr>
          <a:lstStyle/>
          <a:p>
            <a:r>
              <a:rPr lang="en-US" sz="1600" b="1" dirty="0">
                <a:solidFill>
                  <a:srgbClr val="FF0000"/>
                </a:solidFill>
              </a:rPr>
              <a:t>Limitations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45CA4-A992-D23F-9DC9-3DCF7D68701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35CCA3C-BF72-A61E-37F7-1D0A661BD04E}"/>
              </a:ext>
            </a:extLst>
          </p:cNvPr>
          <p:cNvSpPr txBox="1"/>
          <p:nvPr/>
        </p:nvSpPr>
        <p:spPr>
          <a:xfrm>
            <a:off x="3874510" y="515591"/>
            <a:ext cx="3891224" cy="1131079"/>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350" kern="1200" dirty="0">
                <a:latin typeface="Aptos" panose="020B0004020202020204"/>
                <a:ea typeface="+mn-ea"/>
                <a:cs typeface="+mn-cs"/>
              </a:rPr>
              <a:t>Lecture slides</a:t>
            </a:r>
          </a:p>
          <a:p>
            <a:pPr marL="214313" indent="-214313" defTabSz="685800">
              <a:buClrTx/>
              <a:buFont typeface="Arial" panose="020B0604020202020204" pitchFamily="34" charset="0"/>
              <a:buChar char="•"/>
            </a:pPr>
            <a:r>
              <a:rPr lang="en-US" sz="1350" kern="1200" dirty="0">
                <a:latin typeface="Aptos" panose="020B0004020202020204"/>
                <a:ea typeface="+mn-ea"/>
                <a:cs typeface="+mn-cs"/>
              </a:rPr>
              <a:t>Lecture recording</a:t>
            </a:r>
          </a:p>
          <a:p>
            <a:pPr marL="214313" indent="-214313" defTabSz="685800">
              <a:buClrTx/>
              <a:buFont typeface="Arial" panose="020B0604020202020204" pitchFamily="34" charset="0"/>
              <a:buChar char="•"/>
            </a:pPr>
            <a:r>
              <a:rPr lang="en-US" sz="1350" kern="1200" dirty="0">
                <a:latin typeface="Aptos" panose="020B0004020202020204"/>
                <a:ea typeface="+mn-ea"/>
                <a:cs typeface="+mn-cs"/>
              </a:rPr>
              <a:t>Comprehensive exercise and solutions</a:t>
            </a:r>
          </a:p>
          <a:p>
            <a:pPr marL="214313" indent="-214313" defTabSz="685800">
              <a:buClrTx/>
              <a:buFont typeface="Arial" panose="020B0604020202020204" pitchFamily="34" charset="0"/>
              <a:buChar char="•"/>
            </a:pPr>
            <a:r>
              <a:rPr lang="en-US" sz="1350" kern="1200" dirty="0">
                <a:latin typeface="Aptos" panose="020B0004020202020204"/>
                <a:ea typeface="+mn-ea"/>
                <a:cs typeface="+mn-cs"/>
              </a:rPr>
              <a:t>Links to important repositories</a:t>
            </a:r>
          </a:p>
          <a:p>
            <a:pPr marL="214313" indent="-214313" defTabSz="685800">
              <a:buClrTx/>
              <a:buFont typeface="Arial" panose="020B0604020202020204" pitchFamily="34" charset="0"/>
              <a:buChar char="•"/>
            </a:pPr>
            <a:r>
              <a:rPr lang="en-US" sz="1350" kern="1200" dirty="0">
                <a:latin typeface="Aptos" panose="020B0004020202020204"/>
                <a:ea typeface="+mn-ea"/>
                <a:cs typeface="+mn-cs"/>
              </a:rPr>
              <a:t>Links to seminal research papers</a:t>
            </a:r>
            <a:endParaRPr lang="en-US" sz="1800" kern="1200" dirty="0">
              <a:latin typeface="Aptos" panose="020B0004020202020204"/>
              <a:ea typeface="+mn-ea"/>
              <a:cs typeface="+mn-cs"/>
            </a:endParaRPr>
          </a:p>
        </p:txBody>
      </p:sp>
      <p:pic>
        <p:nvPicPr>
          <p:cNvPr id="7" name="Picture 6">
            <a:extLst>
              <a:ext uri="{FF2B5EF4-FFF2-40B4-BE49-F238E27FC236}">
                <a16:creationId xmlns:a16="http://schemas.microsoft.com/office/drawing/2014/main" id="{672F06BC-210B-B2F9-3978-B1C2807C2899}"/>
              </a:ext>
            </a:extLst>
          </p:cNvPr>
          <p:cNvPicPr>
            <a:picLocks noChangeAspect="1"/>
          </p:cNvPicPr>
          <p:nvPr/>
        </p:nvPicPr>
        <p:blipFill>
          <a:blip r:embed="rId2"/>
          <a:stretch>
            <a:fillRect/>
          </a:stretch>
        </p:blipFill>
        <p:spPr>
          <a:xfrm>
            <a:off x="3519126" y="1850534"/>
            <a:ext cx="5400653" cy="3218258"/>
          </a:xfrm>
          <a:prstGeom prst="rect">
            <a:avLst/>
          </a:prstGeom>
        </p:spPr>
      </p:pic>
      <p:sp>
        <p:nvSpPr>
          <p:cNvPr id="8" name="TextBox 7">
            <a:extLst>
              <a:ext uri="{FF2B5EF4-FFF2-40B4-BE49-F238E27FC236}">
                <a16:creationId xmlns:a16="http://schemas.microsoft.com/office/drawing/2014/main" id="{8B387040-7D43-AEEB-698C-400C63606A8E}"/>
              </a:ext>
            </a:extLst>
          </p:cNvPr>
          <p:cNvSpPr txBox="1"/>
          <p:nvPr/>
        </p:nvSpPr>
        <p:spPr>
          <a:xfrm>
            <a:off x="5104873" y="4877582"/>
            <a:ext cx="3519125" cy="276999"/>
          </a:xfrm>
          <a:prstGeom prst="rect">
            <a:avLst/>
          </a:prstGeom>
          <a:solidFill>
            <a:srgbClr val="FFFF00"/>
          </a:solidFill>
        </p:spPr>
        <p:txBody>
          <a:bodyPr wrap="square">
            <a:spAutoFit/>
          </a:bodyPr>
          <a:lstStyle/>
          <a:p>
            <a:pPr algn="ctr" defTabSz="685800">
              <a:buClrTx/>
            </a:pPr>
            <a:r>
              <a:rPr lang="en-US" sz="1200" kern="1200" dirty="0">
                <a:latin typeface="Aptos" panose="020B0004020202020204"/>
                <a:ea typeface="+mn-ea"/>
                <a:cs typeface="+mn-cs"/>
              </a:rPr>
              <a:t>https://www.youtube.com/@lcs2575/playlists</a:t>
            </a:r>
          </a:p>
        </p:txBody>
      </p:sp>
      <p:sp>
        <p:nvSpPr>
          <p:cNvPr id="3" name="TextBox 2">
            <a:extLst>
              <a:ext uri="{FF2B5EF4-FFF2-40B4-BE49-F238E27FC236}">
                <a16:creationId xmlns:a16="http://schemas.microsoft.com/office/drawing/2014/main" id="{13B465B9-E73D-3CE9-5806-8A6D161DE6E3}"/>
              </a:ext>
            </a:extLst>
          </p:cNvPr>
          <p:cNvSpPr txBox="1"/>
          <p:nvPr/>
        </p:nvSpPr>
        <p:spPr>
          <a:xfrm>
            <a:off x="3817948" y="138961"/>
            <a:ext cx="4586288" cy="300082"/>
          </a:xfrm>
          <a:prstGeom prst="rect">
            <a:avLst/>
          </a:prstGeom>
          <a:noFill/>
        </p:spPr>
        <p:txBody>
          <a:bodyPr wrap="square">
            <a:spAutoFit/>
          </a:bodyPr>
          <a:lstStyle/>
          <a:p>
            <a:pPr defTabSz="685800">
              <a:buClrTx/>
            </a:pPr>
            <a:r>
              <a:rPr lang="en-US" sz="1350" kern="1200" dirty="0">
                <a:highlight>
                  <a:srgbClr val="FFFF00"/>
                </a:highlight>
                <a:latin typeface="Aptos" panose="020B0004020202020204"/>
                <a:ea typeface="+mn-ea"/>
                <a:cs typeface="+mn-cs"/>
              </a:rPr>
              <a:t>https://www.amazon.in/dp/936386474X/</a:t>
            </a:r>
          </a:p>
        </p:txBody>
      </p:sp>
      <p:pic>
        <p:nvPicPr>
          <p:cNvPr id="9" name="Picture 8" descr="A book cover of a large language models&#10;&#10;Description automatically generated">
            <a:extLst>
              <a:ext uri="{FF2B5EF4-FFF2-40B4-BE49-F238E27FC236}">
                <a16:creationId xmlns:a16="http://schemas.microsoft.com/office/drawing/2014/main" id="{35BDF8DD-A1D3-805F-F244-BCC35D4931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943" y="97155"/>
            <a:ext cx="3429000" cy="4812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79F9ED90-CA7A-8ED1-5BD3-9D1D922DFA31}"/>
              </a:ext>
            </a:extLst>
          </p:cNvPr>
          <p:cNvSpPr txBox="1"/>
          <p:nvPr/>
        </p:nvSpPr>
        <p:spPr>
          <a:xfrm>
            <a:off x="7765734" y="1403285"/>
            <a:ext cx="1285250" cy="507831"/>
          </a:xfrm>
          <a:prstGeom prst="rect">
            <a:avLst/>
          </a:prstGeom>
          <a:noFill/>
        </p:spPr>
        <p:txBody>
          <a:bodyPr wrap="square" rtlCol="0">
            <a:spAutoFit/>
          </a:bodyPr>
          <a:lstStyle/>
          <a:p>
            <a:pPr defTabSz="685800">
              <a:buClrTx/>
            </a:pPr>
            <a:r>
              <a:rPr lang="en-US" sz="1350" kern="1200" dirty="0">
                <a:highlight>
                  <a:srgbClr val="FFFF00"/>
                </a:highlight>
                <a:latin typeface="Aptos" panose="020B0004020202020204"/>
                <a:ea typeface="+mn-ea"/>
                <a:cs typeface="+mn-cs"/>
              </a:rPr>
              <a:t>38K views, ~6k subscriptions</a:t>
            </a:r>
          </a:p>
        </p:txBody>
      </p:sp>
    </p:spTree>
    <p:extLst>
      <p:ext uri="{BB962C8B-B14F-4D97-AF65-F5344CB8AC3E}">
        <p14:creationId xmlns:p14="http://schemas.microsoft.com/office/powerpoint/2010/main" val="262661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dirty="0"/>
              <a:t>Meta-Policy Knowledge Distillation (</a:t>
            </a:r>
            <a:r>
              <a:rPr lang="en-GB" sz="2700" dirty="0" err="1"/>
              <a:t>MPDistil</a:t>
            </a:r>
            <a:r>
              <a:rPr lang="en-GB" sz="2700" dirty="0"/>
              <a:t>)</a:t>
            </a:r>
            <a:endParaRPr sz="2600" dirty="0">
              <a:latin typeface="Arial"/>
              <a:ea typeface="Arial"/>
              <a:cs typeface="Arial"/>
              <a:sym typeface="Arial"/>
            </a:endParaRPr>
          </a:p>
        </p:txBody>
      </p:sp>
      <p:sp>
        <p:nvSpPr>
          <p:cNvPr id="5" name="Google Shape;245;p41"/>
          <p:cNvSpPr txBox="1"/>
          <p:nvPr/>
        </p:nvSpPr>
        <p:spPr>
          <a:xfrm>
            <a:off x="52224" y="4719446"/>
            <a:ext cx="7306176" cy="323135"/>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dirty="0">
                <a:solidFill>
                  <a:schemeClr val="dk1"/>
                </a:solidFill>
                <a:latin typeface="Arial"/>
                <a:ea typeface="Arial"/>
                <a:cs typeface="Arial"/>
                <a:sym typeface="Arial"/>
              </a:rPr>
              <a:t>Sengupta, Dixit, Akhtar, </a:t>
            </a:r>
            <a:r>
              <a:rPr lang="en-GB" sz="900" b="1" i="0" u="none" strike="noStrike" cap="none" dirty="0">
                <a:solidFill>
                  <a:schemeClr val="dk1"/>
                </a:solidFill>
                <a:latin typeface="Arial"/>
                <a:ea typeface="Arial"/>
                <a:cs typeface="Arial"/>
                <a:sym typeface="Arial"/>
              </a:rPr>
              <a:t>Chakraborty</a:t>
            </a:r>
            <a:r>
              <a:rPr lang="en-GB" sz="900" b="0" i="0" u="none" strike="noStrike" cap="none" dirty="0">
                <a:solidFill>
                  <a:schemeClr val="dk1"/>
                </a:solidFill>
                <a:latin typeface="Arial"/>
                <a:ea typeface="Arial"/>
                <a:cs typeface="Arial"/>
                <a:sym typeface="Arial"/>
              </a:rPr>
              <a:t>. A Good Learner Can Teach Better: Teacher-Student Collaborative Knowledge Distillation. </a:t>
            </a:r>
            <a:r>
              <a:rPr lang="en-GB" sz="900" b="1" i="0" u="none" strike="noStrike" cap="none" dirty="0">
                <a:solidFill>
                  <a:schemeClr val="dk1"/>
                </a:solidFill>
                <a:latin typeface="Arial"/>
                <a:ea typeface="Arial"/>
                <a:cs typeface="Arial"/>
                <a:sym typeface="Arial"/>
              </a:rPr>
              <a:t>ICLR</a:t>
            </a:r>
            <a:r>
              <a:rPr lang="en-GB" sz="900" b="0" i="0" u="none" strike="noStrike" cap="none" dirty="0">
                <a:solidFill>
                  <a:schemeClr val="dk1"/>
                </a:solidFill>
                <a:latin typeface="Arial"/>
                <a:ea typeface="Arial"/>
                <a:cs typeface="Arial"/>
                <a:sym typeface="Arial"/>
              </a:rPr>
              <a:t> 2024.</a:t>
            </a:r>
            <a:endParaRPr sz="900" b="0" i="0" u="none" strike="noStrike" cap="none" dirty="0">
              <a:solidFill>
                <a:schemeClr val="dk1"/>
              </a:solidFill>
              <a:latin typeface="Arial"/>
              <a:ea typeface="Arial"/>
              <a:cs typeface="Arial"/>
              <a:sym typeface="Arial"/>
            </a:endParaRPr>
          </a:p>
        </p:txBody>
      </p:sp>
      <p:sp>
        <p:nvSpPr>
          <p:cNvPr id="2" name="Rectangle 1"/>
          <p:cNvSpPr/>
          <p:nvPr/>
        </p:nvSpPr>
        <p:spPr>
          <a:xfrm>
            <a:off x="-165832" y="1226320"/>
            <a:ext cx="4495973" cy="2564805"/>
          </a:xfrm>
          <a:prstGeom prst="rect">
            <a:avLst/>
          </a:prstGeom>
        </p:spPr>
        <p:txBody>
          <a:bodyPr wrap="square">
            <a:spAutoFit/>
          </a:bodyPr>
          <a:lstStyle/>
          <a:p>
            <a:pPr marL="568325" lvl="0" indent="-280988">
              <a:spcBef>
                <a:spcPts val="1000"/>
              </a:spcBef>
              <a:buSzPts val="1400"/>
              <a:buFont typeface="Arial"/>
              <a:buChar char="●"/>
            </a:pPr>
            <a:r>
              <a:rPr lang="en-US" sz="1600" dirty="0">
                <a:solidFill>
                  <a:schemeClr val="dk1"/>
                </a:solidFill>
              </a:rPr>
              <a:t>A </a:t>
            </a:r>
            <a:r>
              <a:rPr lang="en-US" sz="1600" b="1" dirty="0">
                <a:solidFill>
                  <a:schemeClr val="dk1"/>
                </a:solidFill>
              </a:rPr>
              <a:t>healthy competition </a:t>
            </a:r>
            <a:r>
              <a:rPr lang="en-US" sz="1600" dirty="0">
                <a:solidFill>
                  <a:schemeClr val="dk1"/>
                </a:solidFill>
              </a:rPr>
              <a:t>between the teacher and student can encourage both the models to </a:t>
            </a:r>
            <a:r>
              <a:rPr lang="en-US" sz="1600">
                <a:solidFill>
                  <a:schemeClr val="dk1"/>
                </a:solidFill>
              </a:rPr>
              <a:t>perform better.</a:t>
            </a:r>
            <a:endParaRPr lang="en-US" sz="1600" dirty="0"/>
          </a:p>
          <a:p>
            <a:pPr marL="568325" lvl="0" indent="-280988">
              <a:spcBef>
                <a:spcPts val="1000"/>
              </a:spcBef>
              <a:buSzPts val="1400"/>
              <a:buFont typeface="Arial"/>
              <a:buChar char="●"/>
            </a:pPr>
            <a:r>
              <a:rPr lang="en-US" sz="1600" dirty="0">
                <a:solidFill>
                  <a:schemeClr val="dk1"/>
                </a:solidFill>
              </a:rPr>
              <a:t>A </a:t>
            </a:r>
            <a:r>
              <a:rPr lang="en-US" sz="1600" b="1" dirty="0">
                <a:solidFill>
                  <a:schemeClr val="dk1"/>
                </a:solidFill>
              </a:rPr>
              <a:t>better teacher can set a higher benchmark for the student</a:t>
            </a:r>
            <a:r>
              <a:rPr lang="en-US" sz="1600" dirty="0">
                <a:solidFill>
                  <a:schemeClr val="dk1"/>
                </a:solidFill>
              </a:rPr>
              <a:t>, enhancing </a:t>
            </a:r>
            <a:r>
              <a:rPr lang="en-US" sz="1600">
                <a:solidFill>
                  <a:schemeClr val="dk1"/>
                </a:solidFill>
              </a:rPr>
              <a:t>student’s performance.</a:t>
            </a:r>
            <a:endParaRPr lang="en-US" sz="1600" dirty="0"/>
          </a:p>
          <a:p>
            <a:pPr marL="568325" lvl="0" indent="-280988">
              <a:spcBef>
                <a:spcPts val="1000"/>
              </a:spcBef>
              <a:buSzPts val="1400"/>
              <a:buFont typeface="Arial"/>
              <a:buChar char="●"/>
            </a:pPr>
            <a:r>
              <a:rPr lang="en-US" sz="1600" dirty="0">
                <a:solidFill>
                  <a:schemeClr val="dk1"/>
                </a:solidFill>
              </a:rPr>
              <a:t>The student can devise </a:t>
            </a:r>
            <a:r>
              <a:rPr lang="en-US" sz="1600" b="1" dirty="0">
                <a:solidFill>
                  <a:schemeClr val="dk1"/>
                </a:solidFill>
              </a:rPr>
              <a:t>better learning strategy </a:t>
            </a:r>
            <a:r>
              <a:rPr lang="en-US" sz="1600" dirty="0">
                <a:solidFill>
                  <a:schemeClr val="dk1"/>
                </a:solidFill>
              </a:rPr>
              <a:t>(curriculum) to perform better than </a:t>
            </a:r>
            <a:r>
              <a:rPr lang="en-US" sz="1600">
                <a:solidFill>
                  <a:schemeClr val="dk1"/>
                </a:solidFill>
              </a:rPr>
              <a:t>the teacher. </a:t>
            </a:r>
            <a:endParaRPr lang="en-US" sz="1600" dirty="0"/>
          </a:p>
        </p:txBody>
      </p:sp>
      <p:pic>
        <p:nvPicPr>
          <p:cNvPr id="4" name="Picture 3"/>
          <p:cNvPicPr>
            <a:picLocks noChangeAspect="1"/>
          </p:cNvPicPr>
          <p:nvPr/>
        </p:nvPicPr>
        <p:blipFill>
          <a:blip r:embed="rId3"/>
          <a:stretch>
            <a:fillRect/>
          </a:stretch>
        </p:blipFill>
        <p:spPr>
          <a:xfrm>
            <a:off x="4380541" y="1167971"/>
            <a:ext cx="4584845" cy="250449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dirty="0"/>
              <a:t>Step 1: Teacher Fine-tuning</a:t>
            </a:r>
            <a:endParaRPr sz="2600" dirty="0">
              <a:latin typeface="Arial"/>
              <a:ea typeface="Arial"/>
              <a:cs typeface="Arial"/>
              <a:sym typeface="Arial"/>
            </a:endParaRPr>
          </a:p>
        </p:txBody>
      </p:sp>
      <p:sp>
        <p:nvSpPr>
          <p:cNvPr id="238" name="Google Shape;238;p41"/>
          <p:cNvSpPr txBox="1"/>
          <p:nvPr/>
        </p:nvSpPr>
        <p:spPr>
          <a:xfrm>
            <a:off x="0" y="1127613"/>
            <a:ext cx="24513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1. Teacher Fine-tuning</a:t>
            </a:r>
            <a:endParaRPr sz="1400" b="0" i="0" u="none" strike="noStrike" cap="none" dirty="0">
              <a:solidFill>
                <a:srgbClr val="000000"/>
              </a:solidFill>
              <a:latin typeface="Arial"/>
              <a:ea typeface="Arial"/>
              <a:cs typeface="Arial"/>
              <a:sym typeface="Arial"/>
            </a:endParaRPr>
          </a:p>
        </p:txBody>
      </p:sp>
      <p:pic>
        <p:nvPicPr>
          <p:cNvPr id="239" name="Google Shape;239;p41"/>
          <p:cNvPicPr preferRelativeResize="0"/>
          <p:nvPr/>
        </p:nvPicPr>
        <p:blipFill rotWithShape="1">
          <a:blip r:embed="rId3">
            <a:alphaModFix/>
          </a:blip>
          <a:srcRect/>
          <a:stretch/>
        </p:blipFill>
        <p:spPr>
          <a:xfrm>
            <a:off x="602560" y="1435391"/>
            <a:ext cx="785332" cy="1957288"/>
          </a:xfrm>
          <a:prstGeom prst="rect">
            <a:avLst/>
          </a:prstGeom>
          <a:noFill/>
          <a:ln>
            <a:noFill/>
          </a:ln>
        </p:spPr>
      </p:pic>
      <p:pic>
        <p:nvPicPr>
          <p:cNvPr id="2" name="Picture 1"/>
          <p:cNvPicPr>
            <a:picLocks noChangeAspect="1"/>
          </p:cNvPicPr>
          <p:nvPr/>
        </p:nvPicPr>
        <p:blipFill>
          <a:blip r:embed="rId4"/>
          <a:stretch>
            <a:fillRect/>
          </a:stretch>
        </p:blipFill>
        <p:spPr>
          <a:xfrm>
            <a:off x="215100" y="4023646"/>
            <a:ext cx="4432061" cy="339553"/>
          </a:xfrm>
          <a:prstGeom prst="rect">
            <a:avLst/>
          </a:prstGeom>
        </p:spPr>
      </p:pic>
    </p:spTree>
    <p:extLst>
      <p:ext uri="{BB962C8B-B14F-4D97-AF65-F5344CB8AC3E}">
        <p14:creationId xmlns:p14="http://schemas.microsoft.com/office/powerpoint/2010/main" val="20693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lvl="0"/>
            <a:r>
              <a:rPr lang="en-GB" dirty="0"/>
              <a:t>Step 2: Student Distillation</a:t>
            </a:r>
            <a:endParaRPr sz="2600" dirty="0">
              <a:latin typeface="Arial"/>
              <a:ea typeface="Arial"/>
              <a:cs typeface="Arial"/>
              <a:sym typeface="Arial"/>
            </a:endParaRPr>
          </a:p>
        </p:txBody>
      </p:sp>
      <p:sp>
        <p:nvSpPr>
          <p:cNvPr id="238" name="Google Shape;238;p41"/>
          <p:cNvSpPr txBox="1"/>
          <p:nvPr/>
        </p:nvSpPr>
        <p:spPr>
          <a:xfrm>
            <a:off x="0" y="1127613"/>
            <a:ext cx="24513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1. Teacher Fine-tuning</a:t>
            </a:r>
            <a:endParaRPr sz="1400" b="0" i="0" u="none" strike="noStrike" cap="none" dirty="0">
              <a:solidFill>
                <a:srgbClr val="000000"/>
              </a:solidFill>
              <a:latin typeface="Arial"/>
              <a:ea typeface="Arial"/>
              <a:cs typeface="Arial"/>
              <a:sym typeface="Arial"/>
            </a:endParaRPr>
          </a:p>
        </p:txBody>
      </p:sp>
      <p:pic>
        <p:nvPicPr>
          <p:cNvPr id="239" name="Google Shape;239;p41"/>
          <p:cNvPicPr preferRelativeResize="0"/>
          <p:nvPr/>
        </p:nvPicPr>
        <p:blipFill rotWithShape="1">
          <a:blip r:embed="rId3">
            <a:alphaModFix/>
          </a:blip>
          <a:srcRect/>
          <a:stretch/>
        </p:blipFill>
        <p:spPr>
          <a:xfrm>
            <a:off x="602560" y="1435391"/>
            <a:ext cx="785332" cy="1957288"/>
          </a:xfrm>
          <a:prstGeom prst="rect">
            <a:avLst/>
          </a:prstGeom>
          <a:noFill/>
          <a:ln>
            <a:noFill/>
          </a:ln>
        </p:spPr>
      </p:pic>
      <p:sp>
        <p:nvSpPr>
          <p:cNvPr id="240" name="Google Shape;240;p41"/>
          <p:cNvSpPr txBox="1"/>
          <p:nvPr/>
        </p:nvSpPr>
        <p:spPr>
          <a:xfrm>
            <a:off x="2858142" y="1151212"/>
            <a:ext cx="27755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2. Student Distillation</a:t>
            </a:r>
            <a:endParaRPr sz="1400" b="0" i="0" u="none" strike="noStrike" cap="none" dirty="0">
              <a:solidFill>
                <a:srgbClr val="000000"/>
              </a:solidFill>
              <a:latin typeface="Arial"/>
              <a:ea typeface="Arial"/>
              <a:cs typeface="Arial"/>
              <a:sym typeface="Arial"/>
            </a:endParaRPr>
          </a:p>
        </p:txBody>
      </p:sp>
      <p:pic>
        <p:nvPicPr>
          <p:cNvPr id="241" name="Google Shape;241;p41"/>
          <p:cNvPicPr preferRelativeResize="0"/>
          <p:nvPr/>
        </p:nvPicPr>
        <p:blipFill rotWithShape="1">
          <a:blip r:embed="rId4">
            <a:alphaModFix/>
          </a:blip>
          <a:srcRect/>
          <a:stretch/>
        </p:blipFill>
        <p:spPr>
          <a:xfrm>
            <a:off x="1970426" y="1728327"/>
            <a:ext cx="3488371" cy="1412688"/>
          </a:xfrm>
          <a:prstGeom prst="rect">
            <a:avLst/>
          </a:prstGeom>
          <a:noFill/>
          <a:ln>
            <a:noFill/>
          </a:ln>
        </p:spPr>
      </p:pic>
      <p:pic>
        <p:nvPicPr>
          <p:cNvPr id="2" name="Picture 1"/>
          <p:cNvPicPr>
            <a:picLocks noChangeAspect="1"/>
          </p:cNvPicPr>
          <p:nvPr/>
        </p:nvPicPr>
        <p:blipFill>
          <a:blip r:embed="rId5"/>
          <a:stretch>
            <a:fillRect/>
          </a:stretch>
        </p:blipFill>
        <p:spPr>
          <a:xfrm>
            <a:off x="704508" y="3767192"/>
            <a:ext cx="6653892" cy="544205"/>
          </a:xfrm>
          <a:prstGeom prst="rect">
            <a:avLst/>
          </a:prstGeom>
        </p:spPr>
      </p:pic>
    </p:spTree>
    <p:extLst>
      <p:ext uri="{BB962C8B-B14F-4D97-AF65-F5344CB8AC3E}">
        <p14:creationId xmlns:p14="http://schemas.microsoft.com/office/powerpoint/2010/main" val="188141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lvl="0"/>
            <a:r>
              <a:rPr lang="en-GB" dirty="0"/>
              <a:t>Step 3: Meta-teacher Learning</a:t>
            </a:r>
            <a:endParaRPr sz="2600" dirty="0">
              <a:latin typeface="Arial"/>
              <a:ea typeface="Arial"/>
              <a:cs typeface="Arial"/>
              <a:sym typeface="Arial"/>
            </a:endParaRPr>
          </a:p>
        </p:txBody>
      </p:sp>
      <p:sp>
        <p:nvSpPr>
          <p:cNvPr id="238" name="Google Shape;238;p41"/>
          <p:cNvSpPr txBox="1"/>
          <p:nvPr/>
        </p:nvSpPr>
        <p:spPr>
          <a:xfrm>
            <a:off x="0" y="1127613"/>
            <a:ext cx="24513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1. Teacher Fine-tuning</a:t>
            </a:r>
            <a:endParaRPr sz="1400" b="0" i="0" u="none" strike="noStrike" cap="none" dirty="0">
              <a:solidFill>
                <a:srgbClr val="000000"/>
              </a:solidFill>
              <a:latin typeface="Arial"/>
              <a:ea typeface="Arial"/>
              <a:cs typeface="Arial"/>
              <a:sym typeface="Arial"/>
            </a:endParaRPr>
          </a:p>
        </p:txBody>
      </p:sp>
      <p:pic>
        <p:nvPicPr>
          <p:cNvPr id="239" name="Google Shape;239;p41"/>
          <p:cNvPicPr preferRelativeResize="0"/>
          <p:nvPr/>
        </p:nvPicPr>
        <p:blipFill rotWithShape="1">
          <a:blip r:embed="rId3">
            <a:alphaModFix/>
          </a:blip>
          <a:srcRect/>
          <a:stretch/>
        </p:blipFill>
        <p:spPr>
          <a:xfrm>
            <a:off x="602560" y="1435391"/>
            <a:ext cx="785332" cy="1957288"/>
          </a:xfrm>
          <a:prstGeom prst="rect">
            <a:avLst/>
          </a:prstGeom>
          <a:noFill/>
          <a:ln>
            <a:noFill/>
          </a:ln>
        </p:spPr>
      </p:pic>
      <p:sp>
        <p:nvSpPr>
          <p:cNvPr id="240" name="Google Shape;240;p41"/>
          <p:cNvSpPr txBox="1"/>
          <p:nvPr/>
        </p:nvSpPr>
        <p:spPr>
          <a:xfrm>
            <a:off x="2858142" y="1151212"/>
            <a:ext cx="27755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2. Student Distillation</a:t>
            </a:r>
            <a:endParaRPr sz="1400" b="0" i="0" u="none" strike="noStrike" cap="none" dirty="0">
              <a:solidFill>
                <a:srgbClr val="000000"/>
              </a:solidFill>
              <a:latin typeface="Arial"/>
              <a:ea typeface="Arial"/>
              <a:cs typeface="Arial"/>
              <a:sym typeface="Arial"/>
            </a:endParaRPr>
          </a:p>
        </p:txBody>
      </p:sp>
      <p:pic>
        <p:nvPicPr>
          <p:cNvPr id="241" name="Google Shape;241;p41"/>
          <p:cNvPicPr preferRelativeResize="0"/>
          <p:nvPr/>
        </p:nvPicPr>
        <p:blipFill rotWithShape="1">
          <a:blip r:embed="rId4">
            <a:alphaModFix/>
          </a:blip>
          <a:srcRect/>
          <a:stretch/>
        </p:blipFill>
        <p:spPr>
          <a:xfrm>
            <a:off x="1970426" y="1728327"/>
            <a:ext cx="3488371" cy="1412688"/>
          </a:xfrm>
          <a:prstGeom prst="rect">
            <a:avLst/>
          </a:prstGeom>
          <a:noFill/>
          <a:ln>
            <a:noFill/>
          </a:ln>
        </p:spPr>
      </p:pic>
      <p:sp>
        <p:nvSpPr>
          <p:cNvPr id="243" name="Google Shape;243;p41"/>
          <p:cNvSpPr txBox="1"/>
          <p:nvPr/>
        </p:nvSpPr>
        <p:spPr>
          <a:xfrm>
            <a:off x="6040533" y="1151212"/>
            <a:ext cx="26500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3. Teacher Meta Learning </a:t>
            </a: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(on a quiz dataset)</a:t>
            </a:r>
            <a:endParaRPr sz="1400" b="0" i="0" u="none" strike="noStrike" cap="none" dirty="0">
              <a:solidFill>
                <a:srgbClr val="000000"/>
              </a:solidFill>
              <a:latin typeface="Arial"/>
              <a:ea typeface="Arial"/>
              <a:cs typeface="Arial"/>
              <a:sym typeface="Arial"/>
            </a:endParaRPr>
          </a:p>
        </p:txBody>
      </p:sp>
      <p:sp>
        <p:nvSpPr>
          <p:cNvPr id="244" name="Google Shape;244;p41"/>
          <p:cNvSpPr txBox="1"/>
          <p:nvPr/>
        </p:nvSpPr>
        <p:spPr>
          <a:xfrm>
            <a:off x="289824" y="4447709"/>
            <a:ext cx="8638393" cy="615523"/>
          </a:xfrm>
          <a:prstGeom prst="rect">
            <a:avLst/>
          </a:prstGeom>
          <a:solidFill>
            <a:srgbClr val="E7E6E6"/>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FF"/>
                </a:solidFill>
                <a:latin typeface="Arial"/>
                <a:ea typeface="Arial"/>
                <a:cs typeface="Arial"/>
                <a:sym typeface="Arial"/>
              </a:rPr>
              <a:t>Intuition: </a:t>
            </a:r>
            <a:r>
              <a:rPr lang="en-GB" sz="1400" b="0" i="0" u="none" strike="noStrike" cap="none" dirty="0">
                <a:solidFill>
                  <a:srgbClr val="0000FF"/>
                </a:solidFill>
                <a:latin typeface="Arial"/>
                <a:ea typeface="Arial"/>
                <a:cs typeface="Arial"/>
                <a:sym typeface="Arial"/>
              </a:rPr>
              <a:t>The meta-teacher obtains the hidden states from both teacher and student and creates a healthy competition between the models. </a:t>
            </a:r>
            <a:endParaRPr sz="1400" b="0" i="0" u="none" strike="noStrike" cap="none" dirty="0">
              <a:solidFill>
                <a:srgbClr val="0000FF"/>
              </a:solidFill>
              <a:latin typeface="Arial"/>
              <a:ea typeface="Arial"/>
              <a:cs typeface="Arial"/>
              <a:sym typeface="Arial"/>
            </a:endParaRPr>
          </a:p>
        </p:txBody>
      </p:sp>
      <p:pic>
        <p:nvPicPr>
          <p:cNvPr id="2" name="Picture 1"/>
          <p:cNvPicPr>
            <a:picLocks noChangeAspect="1"/>
          </p:cNvPicPr>
          <p:nvPr/>
        </p:nvPicPr>
        <p:blipFill>
          <a:blip r:embed="rId5"/>
          <a:stretch>
            <a:fillRect/>
          </a:stretch>
        </p:blipFill>
        <p:spPr>
          <a:xfrm>
            <a:off x="5436504" y="1728327"/>
            <a:ext cx="3596660" cy="1302130"/>
          </a:xfrm>
          <a:prstGeom prst="rect">
            <a:avLst/>
          </a:prstGeom>
        </p:spPr>
      </p:pic>
      <p:pic>
        <p:nvPicPr>
          <p:cNvPr id="3" name="Picture 2"/>
          <p:cNvPicPr>
            <a:picLocks noChangeAspect="1"/>
          </p:cNvPicPr>
          <p:nvPr/>
        </p:nvPicPr>
        <p:blipFill>
          <a:blip r:embed="rId6"/>
          <a:stretch>
            <a:fillRect/>
          </a:stretch>
        </p:blipFill>
        <p:spPr>
          <a:xfrm>
            <a:off x="147929" y="3573847"/>
            <a:ext cx="4316071" cy="792443"/>
          </a:xfrm>
          <a:prstGeom prst="rect">
            <a:avLst/>
          </a:prstGeom>
          <a:ln w="12700">
            <a:solidFill>
              <a:schemeClr val="tx1"/>
            </a:solidFill>
          </a:ln>
        </p:spPr>
      </p:pic>
      <p:pic>
        <p:nvPicPr>
          <p:cNvPr id="4" name="Picture 3"/>
          <p:cNvPicPr>
            <a:picLocks noChangeAspect="1"/>
          </p:cNvPicPr>
          <p:nvPr/>
        </p:nvPicPr>
        <p:blipFill>
          <a:blip r:embed="rId7"/>
          <a:stretch>
            <a:fillRect/>
          </a:stretch>
        </p:blipFill>
        <p:spPr>
          <a:xfrm>
            <a:off x="4833644" y="3570792"/>
            <a:ext cx="4033075" cy="785605"/>
          </a:xfrm>
          <a:prstGeom prst="rect">
            <a:avLst/>
          </a:prstGeom>
          <a:ln w="12700">
            <a:solidFill>
              <a:schemeClr val="tx1"/>
            </a:solidFill>
          </a:ln>
        </p:spPr>
      </p:pic>
      <p:sp>
        <p:nvSpPr>
          <p:cNvPr id="5" name="TextBox 4"/>
          <p:cNvSpPr txBox="1"/>
          <p:nvPr/>
        </p:nvSpPr>
        <p:spPr>
          <a:xfrm>
            <a:off x="1414512" y="3280063"/>
            <a:ext cx="2073600" cy="307777"/>
          </a:xfrm>
          <a:prstGeom prst="rect">
            <a:avLst/>
          </a:prstGeom>
          <a:noFill/>
        </p:spPr>
        <p:txBody>
          <a:bodyPr wrap="square" rtlCol="0">
            <a:spAutoFit/>
          </a:bodyPr>
          <a:lstStyle/>
          <a:p>
            <a:r>
              <a:rPr lang="en-US" dirty="0">
                <a:solidFill>
                  <a:srgbClr val="FF0000"/>
                </a:solidFill>
              </a:rPr>
              <a:t>Collaborative Loss</a:t>
            </a:r>
          </a:p>
        </p:txBody>
      </p:sp>
      <p:sp>
        <p:nvSpPr>
          <p:cNvPr id="15" name="TextBox 14"/>
          <p:cNvSpPr txBox="1"/>
          <p:nvPr/>
        </p:nvSpPr>
        <p:spPr>
          <a:xfrm>
            <a:off x="6058181" y="3245990"/>
            <a:ext cx="2073600" cy="307777"/>
          </a:xfrm>
          <a:prstGeom prst="rect">
            <a:avLst/>
          </a:prstGeom>
          <a:noFill/>
        </p:spPr>
        <p:txBody>
          <a:bodyPr wrap="square" rtlCol="0">
            <a:spAutoFit/>
          </a:bodyPr>
          <a:lstStyle/>
          <a:p>
            <a:r>
              <a:rPr lang="en-US" dirty="0">
                <a:solidFill>
                  <a:srgbClr val="FF0000"/>
                </a:solidFill>
              </a:rPr>
              <a:t>Competitive Loss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lvl="0"/>
            <a:r>
              <a:rPr lang="en-GB" dirty="0"/>
              <a:t>Step 3: Meta-teacher learning</a:t>
            </a:r>
            <a:endParaRPr sz="2600" dirty="0">
              <a:latin typeface="Arial"/>
              <a:ea typeface="Arial"/>
              <a:cs typeface="Arial"/>
              <a:sym typeface="Arial"/>
            </a:endParaRPr>
          </a:p>
        </p:txBody>
      </p:sp>
      <p:sp>
        <p:nvSpPr>
          <p:cNvPr id="238" name="Google Shape;238;p41"/>
          <p:cNvSpPr txBox="1"/>
          <p:nvPr/>
        </p:nvSpPr>
        <p:spPr>
          <a:xfrm>
            <a:off x="0" y="1127613"/>
            <a:ext cx="24513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1. Teacher Fine-tuning</a:t>
            </a:r>
            <a:endParaRPr sz="1400" b="0" i="0" u="none" strike="noStrike" cap="none" dirty="0">
              <a:solidFill>
                <a:srgbClr val="000000"/>
              </a:solidFill>
              <a:latin typeface="Arial"/>
              <a:ea typeface="Arial"/>
              <a:cs typeface="Arial"/>
              <a:sym typeface="Arial"/>
            </a:endParaRPr>
          </a:p>
        </p:txBody>
      </p:sp>
      <p:pic>
        <p:nvPicPr>
          <p:cNvPr id="239" name="Google Shape;239;p41"/>
          <p:cNvPicPr preferRelativeResize="0"/>
          <p:nvPr/>
        </p:nvPicPr>
        <p:blipFill rotWithShape="1">
          <a:blip r:embed="rId3">
            <a:alphaModFix/>
          </a:blip>
          <a:srcRect/>
          <a:stretch/>
        </p:blipFill>
        <p:spPr>
          <a:xfrm>
            <a:off x="602560" y="1435391"/>
            <a:ext cx="785332" cy="1957288"/>
          </a:xfrm>
          <a:prstGeom prst="rect">
            <a:avLst/>
          </a:prstGeom>
          <a:noFill/>
          <a:ln>
            <a:noFill/>
          </a:ln>
        </p:spPr>
      </p:pic>
      <p:sp>
        <p:nvSpPr>
          <p:cNvPr id="240" name="Google Shape;240;p41"/>
          <p:cNvSpPr txBox="1"/>
          <p:nvPr/>
        </p:nvSpPr>
        <p:spPr>
          <a:xfrm>
            <a:off x="2858142" y="1151212"/>
            <a:ext cx="27755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2. Student Distillation</a:t>
            </a:r>
            <a:endParaRPr sz="1400" b="0" i="0" u="none" strike="noStrike" cap="none" dirty="0">
              <a:solidFill>
                <a:srgbClr val="000000"/>
              </a:solidFill>
              <a:latin typeface="Arial"/>
              <a:ea typeface="Arial"/>
              <a:cs typeface="Arial"/>
              <a:sym typeface="Arial"/>
            </a:endParaRPr>
          </a:p>
        </p:txBody>
      </p:sp>
      <p:pic>
        <p:nvPicPr>
          <p:cNvPr id="241" name="Google Shape;241;p41"/>
          <p:cNvPicPr preferRelativeResize="0"/>
          <p:nvPr/>
        </p:nvPicPr>
        <p:blipFill rotWithShape="1">
          <a:blip r:embed="rId4">
            <a:alphaModFix/>
          </a:blip>
          <a:srcRect/>
          <a:stretch/>
        </p:blipFill>
        <p:spPr>
          <a:xfrm>
            <a:off x="1970426" y="1728327"/>
            <a:ext cx="3488371" cy="1412688"/>
          </a:xfrm>
          <a:prstGeom prst="rect">
            <a:avLst/>
          </a:prstGeom>
          <a:noFill/>
          <a:ln>
            <a:noFill/>
          </a:ln>
        </p:spPr>
      </p:pic>
      <p:sp>
        <p:nvSpPr>
          <p:cNvPr id="243" name="Google Shape;243;p41"/>
          <p:cNvSpPr txBox="1"/>
          <p:nvPr/>
        </p:nvSpPr>
        <p:spPr>
          <a:xfrm>
            <a:off x="6040533" y="1151212"/>
            <a:ext cx="26500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3. Teacher Meta Learning </a:t>
            </a: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(on a quiz dataset)</a:t>
            </a:r>
            <a:endParaRPr sz="1400" b="0" i="0" u="none" strike="noStrike" cap="none" dirty="0">
              <a:solidFill>
                <a:srgbClr val="000000"/>
              </a:solidFill>
              <a:latin typeface="Arial"/>
              <a:ea typeface="Arial"/>
              <a:cs typeface="Arial"/>
              <a:sym typeface="Arial"/>
            </a:endParaRPr>
          </a:p>
        </p:txBody>
      </p:sp>
      <p:sp>
        <p:nvSpPr>
          <p:cNvPr id="244" name="Google Shape;244;p41"/>
          <p:cNvSpPr txBox="1"/>
          <p:nvPr/>
        </p:nvSpPr>
        <p:spPr>
          <a:xfrm>
            <a:off x="289824" y="4447709"/>
            <a:ext cx="8638393" cy="615523"/>
          </a:xfrm>
          <a:prstGeom prst="rect">
            <a:avLst/>
          </a:prstGeom>
          <a:solidFill>
            <a:srgbClr val="E7E6E6"/>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FF"/>
                </a:solidFill>
                <a:latin typeface="Arial"/>
                <a:ea typeface="Arial"/>
                <a:cs typeface="Arial"/>
                <a:sym typeface="Arial"/>
              </a:rPr>
              <a:t>Intuition: </a:t>
            </a:r>
            <a:r>
              <a:rPr lang="en-GB" sz="1400" b="0" i="0" u="none" strike="noStrike" cap="none" dirty="0">
                <a:solidFill>
                  <a:srgbClr val="0000FF"/>
                </a:solidFill>
                <a:latin typeface="Arial"/>
                <a:ea typeface="Arial"/>
                <a:cs typeface="Arial"/>
                <a:sym typeface="Arial"/>
              </a:rPr>
              <a:t>The meta-teacher obtains the hidden states from both teacher and student and creates a healthy competition between the models. </a:t>
            </a:r>
            <a:endParaRPr sz="1400" b="0" i="0" u="none" strike="noStrike" cap="none" dirty="0">
              <a:solidFill>
                <a:srgbClr val="0000FF"/>
              </a:solidFill>
              <a:latin typeface="Arial"/>
              <a:ea typeface="Arial"/>
              <a:cs typeface="Arial"/>
              <a:sym typeface="Arial"/>
            </a:endParaRPr>
          </a:p>
        </p:txBody>
      </p:sp>
      <p:pic>
        <p:nvPicPr>
          <p:cNvPr id="2" name="Picture 1"/>
          <p:cNvPicPr>
            <a:picLocks noChangeAspect="1"/>
          </p:cNvPicPr>
          <p:nvPr/>
        </p:nvPicPr>
        <p:blipFill>
          <a:blip r:embed="rId5"/>
          <a:stretch>
            <a:fillRect/>
          </a:stretch>
        </p:blipFill>
        <p:spPr>
          <a:xfrm>
            <a:off x="5436504" y="1728327"/>
            <a:ext cx="3596660" cy="1302130"/>
          </a:xfrm>
          <a:prstGeom prst="rect">
            <a:avLst/>
          </a:prstGeom>
        </p:spPr>
      </p:pic>
      <p:pic>
        <p:nvPicPr>
          <p:cNvPr id="3" name="Picture 2"/>
          <p:cNvPicPr>
            <a:picLocks noChangeAspect="1"/>
          </p:cNvPicPr>
          <p:nvPr/>
        </p:nvPicPr>
        <p:blipFill>
          <a:blip r:embed="rId6"/>
          <a:stretch>
            <a:fillRect/>
          </a:stretch>
        </p:blipFill>
        <p:spPr>
          <a:xfrm>
            <a:off x="147929" y="3573847"/>
            <a:ext cx="4316071" cy="792443"/>
          </a:xfrm>
          <a:prstGeom prst="rect">
            <a:avLst/>
          </a:prstGeom>
          <a:ln w="12700">
            <a:solidFill>
              <a:schemeClr val="tx1"/>
            </a:solidFill>
          </a:ln>
        </p:spPr>
      </p:pic>
      <p:pic>
        <p:nvPicPr>
          <p:cNvPr id="4" name="Picture 3"/>
          <p:cNvPicPr>
            <a:picLocks noChangeAspect="1"/>
          </p:cNvPicPr>
          <p:nvPr/>
        </p:nvPicPr>
        <p:blipFill>
          <a:blip r:embed="rId7"/>
          <a:stretch>
            <a:fillRect/>
          </a:stretch>
        </p:blipFill>
        <p:spPr>
          <a:xfrm>
            <a:off x="4833644" y="3570792"/>
            <a:ext cx="4033075" cy="785605"/>
          </a:xfrm>
          <a:prstGeom prst="rect">
            <a:avLst/>
          </a:prstGeom>
          <a:ln w="12700">
            <a:solidFill>
              <a:schemeClr val="tx1"/>
            </a:solidFill>
          </a:ln>
        </p:spPr>
      </p:pic>
      <p:sp>
        <p:nvSpPr>
          <p:cNvPr id="5" name="TextBox 4"/>
          <p:cNvSpPr txBox="1"/>
          <p:nvPr/>
        </p:nvSpPr>
        <p:spPr>
          <a:xfrm>
            <a:off x="1414512" y="3280063"/>
            <a:ext cx="2073600" cy="307777"/>
          </a:xfrm>
          <a:prstGeom prst="rect">
            <a:avLst/>
          </a:prstGeom>
          <a:noFill/>
        </p:spPr>
        <p:txBody>
          <a:bodyPr wrap="square" rtlCol="0">
            <a:spAutoFit/>
          </a:bodyPr>
          <a:lstStyle/>
          <a:p>
            <a:r>
              <a:rPr lang="en-US" dirty="0">
                <a:solidFill>
                  <a:srgbClr val="FF0000"/>
                </a:solidFill>
              </a:rPr>
              <a:t>Collaborative Loss</a:t>
            </a:r>
          </a:p>
        </p:txBody>
      </p:sp>
      <p:sp>
        <p:nvSpPr>
          <p:cNvPr id="15" name="TextBox 14"/>
          <p:cNvSpPr txBox="1"/>
          <p:nvPr/>
        </p:nvSpPr>
        <p:spPr>
          <a:xfrm>
            <a:off x="6058181" y="3245990"/>
            <a:ext cx="2073600" cy="307777"/>
          </a:xfrm>
          <a:prstGeom prst="rect">
            <a:avLst/>
          </a:prstGeom>
          <a:noFill/>
        </p:spPr>
        <p:txBody>
          <a:bodyPr wrap="square" rtlCol="0">
            <a:spAutoFit/>
          </a:bodyPr>
          <a:lstStyle/>
          <a:p>
            <a:r>
              <a:rPr lang="en-US" dirty="0">
                <a:solidFill>
                  <a:srgbClr val="FF0000"/>
                </a:solidFill>
              </a:rPr>
              <a:t>Competitive Loss</a:t>
            </a:r>
          </a:p>
        </p:txBody>
      </p:sp>
      <p:pic>
        <p:nvPicPr>
          <p:cNvPr id="6" name="Picture 5"/>
          <p:cNvPicPr>
            <a:picLocks noChangeAspect="1"/>
          </p:cNvPicPr>
          <p:nvPr/>
        </p:nvPicPr>
        <p:blipFill>
          <a:blip r:embed="rId8"/>
          <a:stretch>
            <a:fillRect/>
          </a:stretch>
        </p:blipFill>
        <p:spPr>
          <a:xfrm>
            <a:off x="88790" y="2728502"/>
            <a:ext cx="9011660" cy="551561"/>
          </a:xfrm>
          <a:prstGeom prst="rect">
            <a:avLst/>
          </a:prstGeom>
          <a:ln w="38100" cap="sq">
            <a:solidFill>
              <a:srgbClr val="0000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2182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lvl="0"/>
            <a:r>
              <a:rPr lang="en-GB" dirty="0"/>
              <a:t>Step 4: Student Curriculum Learning</a:t>
            </a:r>
            <a:endParaRPr sz="2600" dirty="0">
              <a:latin typeface="Arial"/>
              <a:ea typeface="Arial"/>
              <a:cs typeface="Arial"/>
              <a:sym typeface="Arial"/>
            </a:endParaRPr>
          </a:p>
        </p:txBody>
      </p:sp>
      <p:sp>
        <p:nvSpPr>
          <p:cNvPr id="238" name="Google Shape;238;p41"/>
          <p:cNvSpPr txBox="1"/>
          <p:nvPr/>
        </p:nvSpPr>
        <p:spPr>
          <a:xfrm>
            <a:off x="0" y="1127613"/>
            <a:ext cx="24513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1. Teacher Fine-tuning</a:t>
            </a:r>
            <a:endParaRPr sz="1400" b="0" i="0" u="none" strike="noStrike" cap="none" dirty="0">
              <a:solidFill>
                <a:srgbClr val="000000"/>
              </a:solidFill>
              <a:latin typeface="Arial"/>
              <a:ea typeface="Arial"/>
              <a:cs typeface="Arial"/>
              <a:sym typeface="Arial"/>
            </a:endParaRPr>
          </a:p>
        </p:txBody>
      </p:sp>
      <p:pic>
        <p:nvPicPr>
          <p:cNvPr id="239" name="Google Shape;239;p41"/>
          <p:cNvPicPr preferRelativeResize="0"/>
          <p:nvPr/>
        </p:nvPicPr>
        <p:blipFill rotWithShape="1">
          <a:blip r:embed="rId3">
            <a:alphaModFix/>
          </a:blip>
          <a:srcRect/>
          <a:stretch/>
        </p:blipFill>
        <p:spPr>
          <a:xfrm>
            <a:off x="602560" y="1435391"/>
            <a:ext cx="785332" cy="1957288"/>
          </a:xfrm>
          <a:prstGeom prst="rect">
            <a:avLst/>
          </a:prstGeom>
          <a:noFill/>
          <a:ln>
            <a:noFill/>
          </a:ln>
        </p:spPr>
      </p:pic>
      <p:sp>
        <p:nvSpPr>
          <p:cNvPr id="240" name="Google Shape;240;p41"/>
          <p:cNvSpPr txBox="1"/>
          <p:nvPr/>
        </p:nvSpPr>
        <p:spPr>
          <a:xfrm>
            <a:off x="2858142" y="1151212"/>
            <a:ext cx="27755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2. Student Distillation</a:t>
            </a:r>
            <a:endParaRPr sz="1400" b="0" i="0" u="none" strike="noStrike" cap="none" dirty="0">
              <a:solidFill>
                <a:srgbClr val="000000"/>
              </a:solidFill>
              <a:latin typeface="Arial"/>
              <a:ea typeface="Arial"/>
              <a:cs typeface="Arial"/>
              <a:sym typeface="Arial"/>
            </a:endParaRPr>
          </a:p>
        </p:txBody>
      </p:sp>
      <p:pic>
        <p:nvPicPr>
          <p:cNvPr id="241" name="Google Shape;241;p41"/>
          <p:cNvPicPr preferRelativeResize="0"/>
          <p:nvPr/>
        </p:nvPicPr>
        <p:blipFill rotWithShape="1">
          <a:blip r:embed="rId4">
            <a:alphaModFix/>
          </a:blip>
          <a:srcRect/>
          <a:stretch/>
        </p:blipFill>
        <p:spPr>
          <a:xfrm>
            <a:off x="1970426" y="1728327"/>
            <a:ext cx="3488371" cy="1412688"/>
          </a:xfrm>
          <a:prstGeom prst="rect">
            <a:avLst/>
          </a:prstGeom>
          <a:noFill/>
          <a:ln>
            <a:noFill/>
          </a:ln>
        </p:spPr>
      </p:pic>
      <p:sp>
        <p:nvSpPr>
          <p:cNvPr id="243" name="Google Shape;243;p41"/>
          <p:cNvSpPr txBox="1"/>
          <p:nvPr/>
        </p:nvSpPr>
        <p:spPr>
          <a:xfrm>
            <a:off x="6040533" y="1151212"/>
            <a:ext cx="26500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3. Teacher Meta Learning </a:t>
            </a: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(on a quiz dataset)</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5"/>
          <a:stretch>
            <a:fillRect/>
          </a:stretch>
        </p:blipFill>
        <p:spPr>
          <a:xfrm>
            <a:off x="5436504" y="1728327"/>
            <a:ext cx="3596660" cy="1302130"/>
          </a:xfrm>
          <a:prstGeom prst="rect">
            <a:avLst/>
          </a:prstGeom>
        </p:spPr>
      </p:pic>
      <p:sp>
        <p:nvSpPr>
          <p:cNvPr id="14" name="Google Shape;258;p42"/>
          <p:cNvSpPr txBox="1"/>
          <p:nvPr/>
        </p:nvSpPr>
        <p:spPr>
          <a:xfrm>
            <a:off x="6040533" y="3131734"/>
            <a:ext cx="2831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4. Student Curriculum Learning</a:t>
            </a:r>
            <a:endParaRPr sz="1400" b="0" i="0" u="none" strike="noStrike" cap="none" dirty="0">
              <a:solidFill>
                <a:srgbClr val="000000"/>
              </a:solidFill>
              <a:latin typeface="Arial"/>
              <a:ea typeface="Arial"/>
              <a:cs typeface="Arial"/>
              <a:sym typeface="Arial"/>
            </a:endParaRPr>
          </a:p>
        </p:txBody>
      </p:sp>
      <p:pic>
        <p:nvPicPr>
          <p:cNvPr id="16" name="Google Shape;259;p42"/>
          <p:cNvPicPr preferRelativeResize="0"/>
          <p:nvPr/>
        </p:nvPicPr>
        <p:blipFill rotWithShape="1">
          <a:blip r:embed="rId6">
            <a:alphaModFix/>
          </a:blip>
          <a:srcRect/>
          <a:stretch/>
        </p:blipFill>
        <p:spPr>
          <a:xfrm>
            <a:off x="5611001" y="3355114"/>
            <a:ext cx="3502198" cy="1781217"/>
          </a:xfrm>
          <a:prstGeom prst="rect">
            <a:avLst/>
          </a:prstGeom>
          <a:noFill/>
          <a:ln>
            <a:noFill/>
          </a:ln>
        </p:spPr>
      </p:pic>
      <p:sp>
        <p:nvSpPr>
          <p:cNvPr id="9" name="TextBox 8"/>
          <p:cNvSpPr txBox="1"/>
          <p:nvPr/>
        </p:nvSpPr>
        <p:spPr>
          <a:xfrm>
            <a:off x="159706" y="3755222"/>
            <a:ext cx="5299092" cy="1261884"/>
          </a:xfrm>
          <a:prstGeom prst="rect">
            <a:avLst/>
          </a:prstGeom>
          <a:solidFill>
            <a:schemeClr val="tx1">
              <a:lumMod val="65000"/>
              <a:lumOff val="35000"/>
            </a:schemeClr>
          </a:solidFill>
        </p:spPr>
        <p:txBody>
          <a:bodyPr wrap="square" rtlCol="0">
            <a:spAutoFit/>
          </a:bodyPr>
          <a:lstStyle/>
          <a:p>
            <a:r>
              <a:rPr lang="en-US" b="1" dirty="0">
                <a:solidFill>
                  <a:schemeClr val="bg1"/>
                </a:solidFill>
              </a:rPr>
              <a:t>Why Curriculum Learning in KD?</a:t>
            </a:r>
          </a:p>
          <a:p>
            <a:endParaRPr lang="en-US" b="1" dirty="0">
              <a:solidFill>
                <a:schemeClr val="bg1"/>
              </a:solidFill>
            </a:endParaRPr>
          </a:p>
          <a:p>
            <a:r>
              <a:rPr lang="en-US" sz="1600" dirty="0">
                <a:solidFill>
                  <a:schemeClr val="bg1"/>
                </a:solidFill>
              </a:rPr>
              <a:t>In real world, a student might aim to improve her understanding of Physics by studying selected concepts from Mathematics.</a:t>
            </a:r>
          </a:p>
        </p:txBody>
      </p:sp>
    </p:spTree>
    <p:extLst>
      <p:ext uri="{BB962C8B-B14F-4D97-AF65-F5344CB8AC3E}">
        <p14:creationId xmlns:p14="http://schemas.microsoft.com/office/powerpoint/2010/main" val="16000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lvl="0"/>
            <a:r>
              <a:rPr lang="en-GB" dirty="0"/>
              <a:t>Step 4: Student Curriculum Learning</a:t>
            </a:r>
            <a:endParaRPr sz="2600" dirty="0">
              <a:latin typeface="Arial"/>
              <a:ea typeface="Arial"/>
              <a:cs typeface="Arial"/>
              <a:sym typeface="Arial"/>
            </a:endParaRPr>
          </a:p>
        </p:txBody>
      </p:sp>
      <p:sp>
        <p:nvSpPr>
          <p:cNvPr id="238" name="Google Shape;238;p41"/>
          <p:cNvSpPr txBox="1"/>
          <p:nvPr/>
        </p:nvSpPr>
        <p:spPr>
          <a:xfrm>
            <a:off x="0" y="1127613"/>
            <a:ext cx="24513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1. Teacher Fine-tuning</a:t>
            </a:r>
            <a:endParaRPr sz="1400" b="0" i="0" u="none" strike="noStrike" cap="none" dirty="0">
              <a:solidFill>
                <a:srgbClr val="000000"/>
              </a:solidFill>
              <a:latin typeface="Arial"/>
              <a:ea typeface="Arial"/>
              <a:cs typeface="Arial"/>
              <a:sym typeface="Arial"/>
            </a:endParaRPr>
          </a:p>
        </p:txBody>
      </p:sp>
      <p:pic>
        <p:nvPicPr>
          <p:cNvPr id="239" name="Google Shape;239;p41"/>
          <p:cNvPicPr preferRelativeResize="0"/>
          <p:nvPr/>
        </p:nvPicPr>
        <p:blipFill rotWithShape="1">
          <a:blip r:embed="rId3">
            <a:alphaModFix/>
          </a:blip>
          <a:srcRect/>
          <a:stretch/>
        </p:blipFill>
        <p:spPr>
          <a:xfrm>
            <a:off x="602560" y="1435391"/>
            <a:ext cx="785332" cy="1957288"/>
          </a:xfrm>
          <a:prstGeom prst="rect">
            <a:avLst/>
          </a:prstGeom>
          <a:noFill/>
          <a:ln>
            <a:noFill/>
          </a:ln>
        </p:spPr>
      </p:pic>
      <p:sp>
        <p:nvSpPr>
          <p:cNvPr id="240" name="Google Shape;240;p41"/>
          <p:cNvSpPr txBox="1"/>
          <p:nvPr/>
        </p:nvSpPr>
        <p:spPr>
          <a:xfrm>
            <a:off x="2858142" y="1151212"/>
            <a:ext cx="27755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2. Student Distillation</a:t>
            </a:r>
            <a:endParaRPr sz="1400" b="0" i="0" u="none" strike="noStrike" cap="none" dirty="0">
              <a:solidFill>
                <a:srgbClr val="000000"/>
              </a:solidFill>
              <a:latin typeface="Arial"/>
              <a:ea typeface="Arial"/>
              <a:cs typeface="Arial"/>
              <a:sym typeface="Arial"/>
            </a:endParaRPr>
          </a:p>
        </p:txBody>
      </p:sp>
      <p:pic>
        <p:nvPicPr>
          <p:cNvPr id="241" name="Google Shape;241;p41"/>
          <p:cNvPicPr preferRelativeResize="0"/>
          <p:nvPr/>
        </p:nvPicPr>
        <p:blipFill rotWithShape="1">
          <a:blip r:embed="rId4">
            <a:alphaModFix/>
          </a:blip>
          <a:srcRect/>
          <a:stretch/>
        </p:blipFill>
        <p:spPr>
          <a:xfrm>
            <a:off x="1970426" y="1728327"/>
            <a:ext cx="3488371" cy="1412688"/>
          </a:xfrm>
          <a:prstGeom prst="rect">
            <a:avLst/>
          </a:prstGeom>
          <a:noFill/>
          <a:ln>
            <a:noFill/>
          </a:ln>
        </p:spPr>
      </p:pic>
      <p:sp>
        <p:nvSpPr>
          <p:cNvPr id="243" name="Google Shape;243;p41"/>
          <p:cNvSpPr txBox="1"/>
          <p:nvPr/>
        </p:nvSpPr>
        <p:spPr>
          <a:xfrm>
            <a:off x="6040533" y="1151212"/>
            <a:ext cx="26500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3. Teacher Meta Learning </a:t>
            </a: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(on a quiz dataset)</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5"/>
          <a:stretch>
            <a:fillRect/>
          </a:stretch>
        </p:blipFill>
        <p:spPr>
          <a:xfrm>
            <a:off x="5436504" y="1728327"/>
            <a:ext cx="3596660" cy="1302130"/>
          </a:xfrm>
          <a:prstGeom prst="rect">
            <a:avLst/>
          </a:prstGeom>
        </p:spPr>
      </p:pic>
      <p:sp>
        <p:nvSpPr>
          <p:cNvPr id="14" name="Google Shape;258;p42"/>
          <p:cNvSpPr txBox="1"/>
          <p:nvPr/>
        </p:nvSpPr>
        <p:spPr>
          <a:xfrm>
            <a:off x="6040533" y="3131734"/>
            <a:ext cx="2831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4. Student Curriculum Learning</a:t>
            </a:r>
            <a:endParaRPr sz="1400" b="0" i="0" u="none" strike="noStrike" cap="none" dirty="0">
              <a:solidFill>
                <a:srgbClr val="000000"/>
              </a:solidFill>
              <a:latin typeface="Arial"/>
              <a:ea typeface="Arial"/>
              <a:cs typeface="Arial"/>
              <a:sym typeface="Arial"/>
            </a:endParaRPr>
          </a:p>
        </p:txBody>
      </p:sp>
      <p:pic>
        <p:nvPicPr>
          <p:cNvPr id="16" name="Google Shape;259;p42"/>
          <p:cNvPicPr preferRelativeResize="0"/>
          <p:nvPr/>
        </p:nvPicPr>
        <p:blipFill rotWithShape="1">
          <a:blip r:embed="rId6">
            <a:alphaModFix/>
          </a:blip>
          <a:srcRect/>
          <a:stretch/>
        </p:blipFill>
        <p:spPr>
          <a:xfrm>
            <a:off x="5611001" y="3355114"/>
            <a:ext cx="3502198" cy="1781217"/>
          </a:xfrm>
          <a:prstGeom prst="rect">
            <a:avLst/>
          </a:prstGeom>
          <a:noFill/>
          <a:ln>
            <a:noFill/>
          </a:ln>
        </p:spPr>
      </p:pic>
      <p:pic>
        <p:nvPicPr>
          <p:cNvPr id="6" name="Picture 5"/>
          <p:cNvPicPr>
            <a:picLocks noChangeAspect="1"/>
          </p:cNvPicPr>
          <p:nvPr/>
        </p:nvPicPr>
        <p:blipFill>
          <a:blip r:embed="rId7"/>
          <a:stretch>
            <a:fillRect/>
          </a:stretch>
        </p:blipFill>
        <p:spPr>
          <a:xfrm>
            <a:off x="2451312" y="3833220"/>
            <a:ext cx="3040733" cy="564708"/>
          </a:xfrm>
          <a:prstGeom prst="rect">
            <a:avLst/>
          </a:prstGeom>
          <a:ln w="12700">
            <a:solidFill>
              <a:schemeClr val="tx1"/>
            </a:solidFill>
          </a:ln>
        </p:spPr>
      </p:pic>
      <p:pic>
        <p:nvPicPr>
          <p:cNvPr id="7" name="Picture 6"/>
          <p:cNvPicPr>
            <a:picLocks noChangeAspect="1"/>
          </p:cNvPicPr>
          <p:nvPr/>
        </p:nvPicPr>
        <p:blipFill>
          <a:blip r:embed="rId8"/>
          <a:stretch>
            <a:fillRect/>
          </a:stretch>
        </p:blipFill>
        <p:spPr>
          <a:xfrm>
            <a:off x="2451311" y="4575470"/>
            <a:ext cx="3040733" cy="466943"/>
          </a:xfrm>
          <a:prstGeom prst="rect">
            <a:avLst/>
          </a:prstGeom>
          <a:ln w="12700">
            <a:solidFill>
              <a:schemeClr val="tx1"/>
            </a:solidFill>
          </a:ln>
        </p:spPr>
      </p:pic>
      <p:sp>
        <p:nvSpPr>
          <p:cNvPr id="8" name="TextBox 7"/>
          <p:cNvSpPr txBox="1"/>
          <p:nvPr/>
        </p:nvSpPr>
        <p:spPr>
          <a:xfrm>
            <a:off x="221226" y="3833220"/>
            <a:ext cx="2005780" cy="1169551"/>
          </a:xfrm>
          <a:prstGeom prst="rect">
            <a:avLst/>
          </a:prstGeom>
          <a:noFill/>
          <a:ln w="12700">
            <a:solidFill>
              <a:schemeClr val="tx1"/>
            </a:solidFill>
          </a:ln>
        </p:spPr>
        <p:txBody>
          <a:bodyPr wrap="square" rtlCol="0">
            <a:spAutoFit/>
          </a:bodyPr>
          <a:lstStyle/>
          <a:p>
            <a:r>
              <a:rPr lang="en-US" dirty="0"/>
              <a:t>A policy network selects optimal curriculum to fine-tune the student by maximizing the reward</a:t>
            </a:r>
          </a:p>
        </p:txBody>
      </p:sp>
      <p:sp>
        <p:nvSpPr>
          <p:cNvPr id="19" name="Google Shape;244;p41"/>
          <p:cNvSpPr txBox="1"/>
          <p:nvPr/>
        </p:nvSpPr>
        <p:spPr>
          <a:xfrm>
            <a:off x="789565" y="3392679"/>
            <a:ext cx="3864576" cy="400079"/>
          </a:xfrm>
          <a:prstGeom prst="rect">
            <a:avLst/>
          </a:prstGeom>
          <a:solidFill>
            <a:srgbClr val="E7E6E6"/>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i="0" u="none" strike="noStrike" cap="none" dirty="0">
                <a:solidFill>
                  <a:srgbClr val="0000FF"/>
                </a:solidFill>
                <a:latin typeface="Arial"/>
                <a:ea typeface="Arial"/>
                <a:cs typeface="Arial"/>
                <a:sym typeface="Arial"/>
              </a:rPr>
              <a:t>Competing student tries to beat the teacher</a:t>
            </a:r>
            <a:endParaRPr sz="1400" i="0" u="none" strike="noStrike" cap="none" dirty="0">
              <a:solidFill>
                <a:srgbClr val="0000FF"/>
              </a:solidFill>
              <a:latin typeface="Arial"/>
              <a:ea typeface="Arial"/>
              <a:cs typeface="Arial"/>
              <a:sym typeface="Arial"/>
            </a:endParaRPr>
          </a:p>
        </p:txBody>
      </p:sp>
    </p:spTree>
    <p:extLst>
      <p:ext uri="{BB962C8B-B14F-4D97-AF65-F5344CB8AC3E}">
        <p14:creationId xmlns:p14="http://schemas.microsoft.com/office/powerpoint/2010/main" val="4245633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lvl="0"/>
            <a:r>
              <a:rPr lang="en-GB" dirty="0"/>
              <a:t>Step 4: Student Curriculum Learning</a:t>
            </a:r>
            <a:endParaRPr sz="2600" dirty="0">
              <a:latin typeface="Arial"/>
              <a:ea typeface="Arial"/>
              <a:cs typeface="Arial"/>
              <a:sym typeface="Arial"/>
            </a:endParaRPr>
          </a:p>
        </p:txBody>
      </p:sp>
      <p:sp>
        <p:nvSpPr>
          <p:cNvPr id="238" name="Google Shape;238;p41"/>
          <p:cNvSpPr txBox="1"/>
          <p:nvPr/>
        </p:nvSpPr>
        <p:spPr>
          <a:xfrm>
            <a:off x="0" y="1127613"/>
            <a:ext cx="24513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1. Teacher Fine-tuning</a:t>
            </a:r>
            <a:endParaRPr sz="1400" b="0" i="0" u="none" strike="noStrike" cap="none" dirty="0">
              <a:solidFill>
                <a:srgbClr val="000000"/>
              </a:solidFill>
              <a:latin typeface="Arial"/>
              <a:ea typeface="Arial"/>
              <a:cs typeface="Arial"/>
              <a:sym typeface="Arial"/>
            </a:endParaRPr>
          </a:p>
        </p:txBody>
      </p:sp>
      <p:pic>
        <p:nvPicPr>
          <p:cNvPr id="239" name="Google Shape;239;p41"/>
          <p:cNvPicPr preferRelativeResize="0"/>
          <p:nvPr/>
        </p:nvPicPr>
        <p:blipFill rotWithShape="1">
          <a:blip r:embed="rId3">
            <a:alphaModFix/>
          </a:blip>
          <a:srcRect/>
          <a:stretch/>
        </p:blipFill>
        <p:spPr>
          <a:xfrm>
            <a:off x="602560" y="1435391"/>
            <a:ext cx="785332" cy="1957288"/>
          </a:xfrm>
          <a:prstGeom prst="rect">
            <a:avLst/>
          </a:prstGeom>
          <a:noFill/>
          <a:ln>
            <a:noFill/>
          </a:ln>
        </p:spPr>
      </p:pic>
      <p:sp>
        <p:nvSpPr>
          <p:cNvPr id="240" name="Google Shape;240;p41"/>
          <p:cNvSpPr txBox="1"/>
          <p:nvPr/>
        </p:nvSpPr>
        <p:spPr>
          <a:xfrm>
            <a:off x="2858142" y="1151212"/>
            <a:ext cx="277556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2. Student Distillation</a:t>
            </a:r>
            <a:endParaRPr sz="1400" b="0" i="0" u="none" strike="noStrike" cap="none" dirty="0">
              <a:solidFill>
                <a:srgbClr val="000000"/>
              </a:solidFill>
              <a:latin typeface="Arial"/>
              <a:ea typeface="Arial"/>
              <a:cs typeface="Arial"/>
              <a:sym typeface="Arial"/>
            </a:endParaRPr>
          </a:p>
        </p:txBody>
      </p:sp>
      <p:pic>
        <p:nvPicPr>
          <p:cNvPr id="241" name="Google Shape;241;p41"/>
          <p:cNvPicPr preferRelativeResize="0"/>
          <p:nvPr/>
        </p:nvPicPr>
        <p:blipFill rotWithShape="1">
          <a:blip r:embed="rId4">
            <a:alphaModFix/>
          </a:blip>
          <a:srcRect/>
          <a:stretch/>
        </p:blipFill>
        <p:spPr>
          <a:xfrm>
            <a:off x="1970426" y="1728327"/>
            <a:ext cx="3488371" cy="1412688"/>
          </a:xfrm>
          <a:prstGeom prst="rect">
            <a:avLst/>
          </a:prstGeom>
          <a:noFill/>
          <a:ln>
            <a:noFill/>
          </a:ln>
        </p:spPr>
      </p:pic>
      <p:sp>
        <p:nvSpPr>
          <p:cNvPr id="243" name="Google Shape;243;p41"/>
          <p:cNvSpPr txBox="1"/>
          <p:nvPr/>
        </p:nvSpPr>
        <p:spPr>
          <a:xfrm>
            <a:off x="6040533" y="1151212"/>
            <a:ext cx="26500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3. Teacher Meta Learning </a:t>
            </a: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(on a quiz dataset)</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5"/>
          <a:stretch>
            <a:fillRect/>
          </a:stretch>
        </p:blipFill>
        <p:spPr>
          <a:xfrm>
            <a:off x="5436504" y="1728327"/>
            <a:ext cx="3596660" cy="1302130"/>
          </a:xfrm>
          <a:prstGeom prst="rect">
            <a:avLst/>
          </a:prstGeom>
        </p:spPr>
      </p:pic>
      <p:sp>
        <p:nvSpPr>
          <p:cNvPr id="14" name="Google Shape;258;p42"/>
          <p:cNvSpPr txBox="1"/>
          <p:nvPr/>
        </p:nvSpPr>
        <p:spPr>
          <a:xfrm>
            <a:off x="6040533" y="3131734"/>
            <a:ext cx="28312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4. Student Curriculum Learning</a:t>
            </a:r>
            <a:endParaRPr sz="1400" b="0" i="0" u="none" strike="noStrike" cap="none" dirty="0">
              <a:solidFill>
                <a:srgbClr val="000000"/>
              </a:solidFill>
              <a:latin typeface="Arial"/>
              <a:ea typeface="Arial"/>
              <a:cs typeface="Arial"/>
              <a:sym typeface="Arial"/>
            </a:endParaRPr>
          </a:p>
        </p:txBody>
      </p:sp>
      <p:pic>
        <p:nvPicPr>
          <p:cNvPr id="16" name="Google Shape;259;p42"/>
          <p:cNvPicPr preferRelativeResize="0"/>
          <p:nvPr/>
        </p:nvPicPr>
        <p:blipFill rotWithShape="1">
          <a:blip r:embed="rId6">
            <a:alphaModFix/>
          </a:blip>
          <a:srcRect/>
          <a:stretch/>
        </p:blipFill>
        <p:spPr>
          <a:xfrm>
            <a:off x="5611001" y="3355114"/>
            <a:ext cx="3502198" cy="1781217"/>
          </a:xfrm>
          <a:prstGeom prst="rect">
            <a:avLst/>
          </a:prstGeom>
          <a:noFill/>
          <a:ln>
            <a:noFill/>
          </a:ln>
        </p:spPr>
      </p:pic>
      <p:pic>
        <p:nvPicPr>
          <p:cNvPr id="6" name="Picture 5"/>
          <p:cNvPicPr>
            <a:picLocks noChangeAspect="1"/>
          </p:cNvPicPr>
          <p:nvPr/>
        </p:nvPicPr>
        <p:blipFill>
          <a:blip r:embed="rId7"/>
          <a:stretch>
            <a:fillRect/>
          </a:stretch>
        </p:blipFill>
        <p:spPr>
          <a:xfrm>
            <a:off x="2451312" y="3833220"/>
            <a:ext cx="3040733" cy="564708"/>
          </a:xfrm>
          <a:prstGeom prst="rect">
            <a:avLst/>
          </a:prstGeom>
          <a:ln w="12700">
            <a:solidFill>
              <a:schemeClr val="tx1"/>
            </a:solidFill>
          </a:ln>
        </p:spPr>
      </p:pic>
      <p:pic>
        <p:nvPicPr>
          <p:cNvPr id="7" name="Picture 6"/>
          <p:cNvPicPr>
            <a:picLocks noChangeAspect="1"/>
          </p:cNvPicPr>
          <p:nvPr/>
        </p:nvPicPr>
        <p:blipFill>
          <a:blip r:embed="rId8"/>
          <a:stretch>
            <a:fillRect/>
          </a:stretch>
        </p:blipFill>
        <p:spPr>
          <a:xfrm>
            <a:off x="2451311" y="4575470"/>
            <a:ext cx="3040733" cy="466943"/>
          </a:xfrm>
          <a:prstGeom prst="rect">
            <a:avLst/>
          </a:prstGeom>
          <a:ln w="12700">
            <a:solidFill>
              <a:schemeClr val="tx1"/>
            </a:solidFill>
          </a:ln>
        </p:spPr>
      </p:pic>
      <p:sp>
        <p:nvSpPr>
          <p:cNvPr id="8" name="TextBox 7"/>
          <p:cNvSpPr txBox="1"/>
          <p:nvPr/>
        </p:nvSpPr>
        <p:spPr>
          <a:xfrm>
            <a:off x="221226" y="3833220"/>
            <a:ext cx="2005780" cy="1169551"/>
          </a:xfrm>
          <a:prstGeom prst="rect">
            <a:avLst/>
          </a:prstGeom>
          <a:noFill/>
          <a:ln w="12700">
            <a:solidFill>
              <a:schemeClr val="tx1"/>
            </a:solidFill>
          </a:ln>
        </p:spPr>
        <p:txBody>
          <a:bodyPr wrap="square" rtlCol="0">
            <a:spAutoFit/>
          </a:bodyPr>
          <a:lstStyle/>
          <a:p>
            <a:r>
              <a:rPr lang="en-US" dirty="0"/>
              <a:t>A policy network selects optimal curriculum to fine-tune the student by maximizing the reward</a:t>
            </a:r>
          </a:p>
        </p:txBody>
      </p:sp>
      <p:sp>
        <p:nvSpPr>
          <p:cNvPr id="19" name="Google Shape;244;p41"/>
          <p:cNvSpPr txBox="1"/>
          <p:nvPr/>
        </p:nvSpPr>
        <p:spPr>
          <a:xfrm>
            <a:off x="789565" y="3392679"/>
            <a:ext cx="3864576" cy="400079"/>
          </a:xfrm>
          <a:prstGeom prst="rect">
            <a:avLst/>
          </a:prstGeom>
          <a:solidFill>
            <a:srgbClr val="E7E6E6"/>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i="0" u="none" strike="noStrike" cap="none" dirty="0">
                <a:solidFill>
                  <a:srgbClr val="0000FF"/>
                </a:solidFill>
                <a:latin typeface="Arial"/>
                <a:ea typeface="Arial"/>
                <a:cs typeface="Arial"/>
                <a:sym typeface="Arial"/>
              </a:rPr>
              <a:t>Competing student tries to beat the teacher</a:t>
            </a:r>
            <a:endParaRPr sz="1400" i="0" u="none" strike="noStrike" cap="none" dirty="0">
              <a:solidFill>
                <a:srgbClr val="0000FF"/>
              </a:solidFill>
              <a:latin typeface="Arial"/>
              <a:ea typeface="Arial"/>
              <a:cs typeface="Arial"/>
              <a:sym typeface="Arial"/>
            </a:endParaRPr>
          </a:p>
        </p:txBody>
      </p:sp>
      <p:pic>
        <p:nvPicPr>
          <p:cNvPr id="3" name="Picture 2"/>
          <p:cNvPicPr>
            <a:picLocks noChangeAspect="1"/>
          </p:cNvPicPr>
          <p:nvPr/>
        </p:nvPicPr>
        <p:blipFill>
          <a:blip r:embed="rId9"/>
          <a:stretch>
            <a:fillRect/>
          </a:stretch>
        </p:blipFill>
        <p:spPr>
          <a:xfrm>
            <a:off x="494560" y="3399841"/>
            <a:ext cx="8008368" cy="570459"/>
          </a:xfrm>
          <a:prstGeom prst="rect">
            <a:avLst/>
          </a:prstGeom>
          <a:ln w="38100" cap="sq">
            <a:solidFill>
              <a:srgbClr val="0000FF"/>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4641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xfrm>
            <a:off x="349529" y="54002"/>
            <a:ext cx="806202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a:t>Empirical Evidences </a:t>
            </a:r>
            <a:r>
              <a:rPr lang="en-GB"/>
              <a:t>of</a:t>
            </a:r>
            <a:r>
              <a:rPr lang="en-GB" sz="2700"/>
              <a:t> Meta-Policy KD</a:t>
            </a:r>
            <a:endParaRPr sz="2600">
              <a:latin typeface="Arial"/>
              <a:ea typeface="Arial"/>
              <a:cs typeface="Arial"/>
              <a:sym typeface="Arial"/>
            </a:endParaRPr>
          </a:p>
        </p:txBody>
      </p:sp>
      <p:pic>
        <p:nvPicPr>
          <p:cNvPr id="277" name="Google Shape;277;p44" descr="A table with numbers and text&#10;&#10;Description automatically generated"/>
          <p:cNvPicPr preferRelativeResize="0"/>
          <p:nvPr/>
        </p:nvPicPr>
        <p:blipFill rotWithShape="1">
          <a:blip r:embed="rId3">
            <a:alphaModFix/>
          </a:blip>
          <a:srcRect/>
          <a:stretch/>
        </p:blipFill>
        <p:spPr>
          <a:xfrm>
            <a:off x="1821600" y="1100786"/>
            <a:ext cx="4910399" cy="2628813"/>
          </a:xfrm>
          <a:prstGeom prst="rect">
            <a:avLst/>
          </a:prstGeom>
          <a:noFill/>
          <a:ln>
            <a:noFill/>
          </a:ln>
        </p:spPr>
      </p:pic>
      <p:sp>
        <p:nvSpPr>
          <p:cNvPr id="278" name="Google Shape;278;p44"/>
          <p:cNvSpPr txBox="1"/>
          <p:nvPr/>
        </p:nvSpPr>
        <p:spPr>
          <a:xfrm>
            <a:off x="6811776" y="2629339"/>
            <a:ext cx="1732156"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00"/>
                </a:solidFill>
                <a:latin typeface="Arial"/>
                <a:ea typeface="Arial"/>
                <a:cs typeface="Arial"/>
                <a:sym typeface="Arial"/>
              </a:rPr>
              <a:t>Distillation results for BERT-base (110M) model</a:t>
            </a:r>
            <a:endParaRPr sz="1400" b="0" i="0" u="none" strike="noStrike" cap="none" dirty="0">
              <a:solidFill>
                <a:srgbClr val="000000"/>
              </a:solidFill>
              <a:latin typeface="Arial"/>
              <a:ea typeface="Arial"/>
              <a:cs typeface="Arial"/>
              <a:sym typeface="Arial"/>
            </a:endParaRPr>
          </a:p>
        </p:txBody>
      </p:sp>
      <p:sp>
        <p:nvSpPr>
          <p:cNvPr id="280" name="Google Shape;280;p44"/>
          <p:cNvSpPr txBox="1"/>
          <p:nvPr/>
        </p:nvSpPr>
        <p:spPr>
          <a:xfrm>
            <a:off x="154825" y="3742511"/>
            <a:ext cx="8885400" cy="1234687"/>
          </a:xfrm>
          <a:prstGeom prst="rect">
            <a:avLst/>
          </a:prstGeom>
          <a:solidFill>
            <a:srgbClr val="E7E6E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F9D58"/>
                </a:solidFill>
                <a:latin typeface="Arial"/>
                <a:ea typeface="Arial"/>
                <a:cs typeface="Arial"/>
                <a:sym typeface="Arial"/>
              </a:rPr>
              <a:t>Takeaways:</a:t>
            </a:r>
            <a:endParaRPr sz="1400" b="1" i="0" u="none" strike="noStrike" cap="none" dirty="0">
              <a:solidFill>
                <a:srgbClr val="0F9D58"/>
              </a:solidFill>
              <a:latin typeface="Arial"/>
              <a:ea typeface="Arial"/>
              <a:cs typeface="Arial"/>
              <a:sym typeface="Arial"/>
            </a:endParaRPr>
          </a:p>
          <a:p>
            <a:pPr marL="457200" marR="0" lvl="0" indent="-317500" algn="l" rtl="0">
              <a:lnSpc>
                <a:spcPct val="100000"/>
              </a:lnSpc>
              <a:spcBef>
                <a:spcPts val="0"/>
              </a:spcBef>
              <a:spcAft>
                <a:spcPts val="0"/>
              </a:spcAft>
              <a:buClr>
                <a:srgbClr val="1A1A1A"/>
              </a:buClr>
              <a:buSzPts val="1400"/>
              <a:buFont typeface="Arial"/>
              <a:buChar char="●"/>
            </a:pPr>
            <a:r>
              <a:rPr lang="en-GB" sz="1400" b="0" i="0" u="none" strike="noStrike" cap="none" dirty="0">
                <a:solidFill>
                  <a:srgbClr val="1A1A1A"/>
                </a:solidFill>
                <a:latin typeface="Arial"/>
                <a:ea typeface="Arial"/>
                <a:cs typeface="Arial"/>
                <a:sym typeface="Arial"/>
              </a:rPr>
              <a:t>A meta-teacher trained on collaborative/competitive loss can outperform the original fine-tuned teacher.</a:t>
            </a:r>
            <a:endParaRPr dirty="0"/>
          </a:p>
          <a:p>
            <a:pPr marL="457200" marR="0" lvl="0" indent="-317500" algn="l" rtl="0">
              <a:lnSpc>
                <a:spcPct val="100000"/>
              </a:lnSpc>
              <a:spcBef>
                <a:spcPts val="0"/>
              </a:spcBef>
              <a:spcAft>
                <a:spcPts val="0"/>
              </a:spcAft>
              <a:buClr>
                <a:srgbClr val="1A1A1A"/>
              </a:buClr>
              <a:buSzPts val="1400"/>
              <a:buFont typeface="Arial"/>
              <a:buChar char="●"/>
            </a:pPr>
            <a:r>
              <a:rPr lang="en-GB" sz="1400" b="0" i="0" u="none" strike="noStrike" cap="none" dirty="0">
                <a:solidFill>
                  <a:srgbClr val="1A1A1A"/>
                </a:solidFill>
                <a:latin typeface="Arial"/>
                <a:ea typeface="Arial"/>
                <a:cs typeface="Arial"/>
                <a:sym typeface="Arial"/>
              </a:rPr>
              <a:t>Student distilled in a competitive manner can even outperform the teacher on the downstream tasks.</a:t>
            </a:r>
            <a:endParaRPr dirty="0"/>
          </a:p>
          <a:p>
            <a:pPr marL="457200" marR="0" lvl="0" indent="-317500" algn="l" rtl="0">
              <a:lnSpc>
                <a:spcPct val="100000"/>
              </a:lnSpc>
              <a:spcBef>
                <a:spcPts val="0"/>
              </a:spcBef>
              <a:spcAft>
                <a:spcPts val="0"/>
              </a:spcAft>
              <a:buClr>
                <a:srgbClr val="1A1A1A"/>
              </a:buClr>
              <a:buSzPts val="1400"/>
              <a:buFont typeface="Arial"/>
              <a:buChar char="●"/>
            </a:pPr>
            <a:r>
              <a:rPr lang="en-GB" sz="1400" b="0" i="0" u="none" strike="noStrike" cap="none" dirty="0">
                <a:solidFill>
                  <a:srgbClr val="1A1A1A"/>
                </a:solidFill>
                <a:latin typeface="Arial"/>
                <a:ea typeface="Arial"/>
                <a:cs typeface="Arial"/>
                <a:sym typeface="Arial"/>
              </a:rPr>
              <a:t>A learned curriculum can help identify the gaps in student’s learning and help it in gathering a generalized view of different concepts.</a:t>
            </a:r>
            <a:endParaRPr sz="1400" b="0" i="0" u="none" strike="noStrike" cap="none" dirty="0">
              <a:solidFill>
                <a:srgbClr val="1A1A1A"/>
              </a:solidFill>
              <a:latin typeface="Arial"/>
              <a:ea typeface="Arial"/>
              <a:cs typeface="Arial"/>
              <a:sym typeface="Arial"/>
            </a:endParaRPr>
          </a:p>
        </p:txBody>
      </p:sp>
      <p:sp>
        <p:nvSpPr>
          <p:cNvPr id="7" name="Google Shape;279;p44"/>
          <p:cNvSpPr/>
          <p:nvPr/>
        </p:nvSpPr>
        <p:spPr>
          <a:xfrm>
            <a:off x="1920145" y="2429591"/>
            <a:ext cx="4811854" cy="1138121"/>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 y="0"/>
            <a:ext cx="8443225" cy="906600"/>
          </a:xfrm>
        </p:spPr>
        <p:txBody>
          <a:bodyPr/>
          <a:lstStyle/>
          <a:p>
            <a:r>
              <a:rPr lang="en-US" dirty="0"/>
              <a:t>Other Findings</a:t>
            </a:r>
          </a:p>
        </p:txBody>
      </p:sp>
      <p:sp>
        <p:nvSpPr>
          <p:cNvPr id="3" name="Text Placeholder 2"/>
          <p:cNvSpPr>
            <a:spLocks noGrp="1"/>
          </p:cNvSpPr>
          <p:nvPr>
            <p:ph type="body" idx="1"/>
          </p:nvPr>
        </p:nvSpPr>
        <p:spPr>
          <a:xfrm>
            <a:off x="122400" y="1131619"/>
            <a:ext cx="8877600" cy="1078781"/>
          </a:xfrm>
          <a:ln w="15875">
            <a:solidFill>
              <a:schemeClr val="tx1"/>
            </a:solidFill>
          </a:ln>
        </p:spPr>
        <p:txBody>
          <a:bodyPr>
            <a:normAutofit/>
          </a:bodyPr>
          <a:lstStyle/>
          <a:p>
            <a:r>
              <a:rPr lang="en-US" sz="1500" dirty="0">
                <a:solidFill>
                  <a:srgbClr val="FF0000"/>
                </a:solidFill>
              </a:rPr>
              <a:t>Can better learners teach better?</a:t>
            </a:r>
          </a:p>
          <a:p>
            <a:pPr marL="230188" indent="-1588"/>
            <a:r>
              <a:rPr lang="en-US" sz="1500" dirty="0">
                <a:solidFill>
                  <a:schemeClr val="tx1"/>
                </a:solidFill>
              </a:rPr>
              <a:t>An improved meta-teacher can positively impact the performance of the student model. The higher the improvement for meta-teacher, the better the distilled student model gets.</a:t>
            </a:r>
          </a:p>
        </p:txBody>
      </p:sp>
      <p:sp>
        <p:nvSpPr>
          <p:cNvPr id="4" name="Text Placeholder 2"/>
          <p:cNvSpPr txBox="1">
            <a:spLocks/>
          </p:cNvSpPr>
          <p:nvPr/>
        </p:nvSpPr>
        <p:spPr>
          <a:xfrm>
            <a:off x="122400" y="2378419"/>
            <a:ext cx="8877600" cy="1078781"/>
          </a:xfrm>
          <a:prstGeom prst="rect">
            <a:avLst/>
          </a:prstGeom>
          <a:noFill/>
          <a:ln w="15875">
            <a:solidFill>
              <a:schemeClr val="tx1"/>
            </a:solid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30000"/>
              </a:lnSpc>
              <a:spcBef>
                <a:spcPts val="400"/>
              </a:spcBef>
              <a:spcAft>
                <a:spcPts val="0"/>
              </a:spcAft>
              <a:buClr>
                <a:srgbClr val="595959"/>
              </a:buClr>
              <a:buSzPts val="1200"/>
              <a:buFont typeface="Arial"/>
              <a:buNone/>
              <a:defRPr sz="1200" b="0" i="0" u="none" strike="noStrike" cap="none">
                <a:solidFill>
                  <a:srgbClr val="595959"/>
                </a:solidFill>
                <a:latin typeface="Arial"/>
                <a:ea typeface="Arial"/>
                <a:cs typeface="Arial"/>
                <a:sym typeface="Arial"/>
              </a:defRPr>
            </a:lvl1pPr>
            <a:lvl2pPr marL="914400" marR="0" lvl="1" indent="-298450" algn="l" rtl="0">
              <a:lnSpc>
                <a:spcPct val="130000"/>
              </a:lnSpc>
              <a:spcBef>
                <a:spcPts val="800"/>
              </a:spcBef>
              <a:spcAft>
                <a:spcPts val="0"/>
              </a:spcAft>
              <a:buClr>
                <a:srgbClr val="595959"/>
              </a:buClr>
              <a:buSzPts val="1100"/>
              <a:buFont typeface="Arial"/>
              <a:buChar char="○"/>
              <a:defRPr sz="1100" b="0" i="0" u="none" strike="noStrike" cap="none">
                <a:solidFill>
                  <a:srgbClr val="595959"/>
                </a:solidFill>
                <a:latin typeface="Arial"/>
                <a:ea typeface="Arial"/>
                <a:cs typeface="Arial"/>
                <a:sym typeface="Arial"/>
              </a:defRPr>
            </a:lvl2pPr>
            <a:lvl3pPr marL="1371600" marR="0" lvl="2" indent="-285750" algn="l" rtl="0">
              <a:lnSpc>
                <a:spcPct val="130000"/>
              </a:lnSpc>
              <a:spcBef>
                <a:spcPts val="800"/>
              </a:spcBef>
              <a:spcAft>
                <a:spcPts val="0"/>
              </a:spcAft>
              <a:buClr>
                <a:srgbClr val="595959"/>
              </a:buClr>
              <a:buSzPts val="900"/>
              <a:buFont typeface="Arial"/>
              <a:buChar char="■"/>
              <a:defRPr sz="900" b="0" i="0" u="none" strike="noStrike" cap="none">
                <a:solidFill>
                  <a:srgbClr val="595959"/>
                </a:solidFill>
                <a:latin typeface="Arial"/>
                <a:ea typeface="Arial"/>
                <a:cs typeface="Arial"/>
                <a:sym typeface="Arial"/>
              </a:defRPr>
            </a:lvl3pPr>
            <a:lvl4pPr marL="1828800" marR="0" lvl="3" indent="-279400" algn="l" rtl="0">
              <a:lnSpc>
                <a:spcPct val="130000"/>
              </a:lnSpc>
              <a:spcBef>
                <a:spcPts val="800"/>
              </a:spcBef>
              <a:spcAft>
                <a:spcPts val="0"/>
              </a:spcAft>
              <a:buClr>
                <a:srgbClr val="595959"/>
              </a:buClr>
              <a:buSzPts val="800"/>
              <a:buFont typeface="Arial"/>
              <a:buChar char="●"/>
              <a:defRPr sz="800" b="0" i="0" u="none" strike="noStrike" cap="none">
                <a:solidFill>
                  <a:srgbClr val="595959"/>
                </a:solidFill>
                <a:latin typeface="Arial"/>
                <a:ea typeface="Arial"/>
                <a:cs typeface="Arial"/>
                <a:sym typeface="Arial"/>
              </a:defRPr>
            </a:lvl4pPr>
            <a:lvl5pPr marL="2286000" marR="0" lvl="4" indent="-279400" algn="l" rtl="0">
              <a:lnSpc>
                <a:spcPct val="130000"/>
              </a:lnSpc>
              <a:spcBef>
                <a:spcPts val="800"/>
              </a:spcBef>
              <a:spcAft>
                <a:spcPts val="0"/>
              </a:spcAft>
              <a:buClr>
                <a:srgbClr val="595959"/>
              </a:buClr>
              <a:buSzPts val="800"/>
              <a:buFont typeface="Arial"/>
              <a:buChar char="○"/>
              <a:defRPr sz="800" b="0" i="0" u="none" strike="noStrike" cap="none">
                <a:solidFill>
                  <a:srgbClr val="595959"/>
                </a:solidFill>
                <a:latin typeface="Arial"/>
                <a:ea typeface="Arial"/>
                <a:cs typeface="Arial"/>
                <a:sym typeface="Arial"/>
              </a:defRPr>
            </a:lvl5pPr>
            <a:lvl6pPr marL="2743200" marR="0" lvl="5" indent="-317500" algn="l" rtl="0">
              <a:lnSpc>
                <a:spcPct val="90000"/>
              </a:lnSpc>
              <a:spcBef>
                <a:spcPts val="800"/>
              </a:spcBef>
              <a:spcAft>
                <a:spcPts val="0"/>
              </a:spcAft>
              <a:buClr>
                <a:schemeClr val="dk1"/>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90000"/>
              </a:lnSpc>
              <a:spcBef>
                <a:spcPts val="1200"/>
              </a:spcBef>
              <a:spcAft>
                <a:spcPts val="0"/>
              </a:spcAft>
              <a:buClr>
                <a:schemeClr val="dk1"/>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90000"/>
              </a:lnSpc>
              <a:spcBef>
                <a:spcPts val="1200"/>
              </a:spcBef>
              <a:spcAft>
                <a:spcPts val="0"/>
              </a:spcAft>
              <a:buClr>
                <a:schemeClr val="dk1"/>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90000"/>
              </a:lnSpc>
              <a:spcBef>
                <a:spcPts val="1200"/>
              </a:spcBef>
              <a:spcAft>
                <a:spcPts val="1200"/>
              </a:spcAft>
              <a:buClr>
                <a:schemeClr val="dk1"/>
              </a:buClr>
              <a:buSzPts val="1400"/>
              <a:buFont typeface="Arial"/>
              <a:buChar char="■"/>
              <a:defRPr sz="1400" b="0" i="0" u="none" strike="noStrike" cap="none">
                <a:solidFill>
                  <a:schemeClr val="dk2"/>
                </a:solidFill>
                <a:latin typeface="Arial"/>
                <a:ea typeface="Arial"/>
                <a:cs typeface="Arial"/>
                <a:sym typeface="Arial"/>
              </a:defRPr>
            </a:lvl9pPr>
          </a:lstStyle>
          <a:p>
            <a:r>
              <a:rPr lang="en-US" sz="1500" dirty="0">
                <a:solidFill>
                  <a:srgbClr val="FF0000"/>
                </a:solidFill>
              </a:rPr>
              <a:t>How does higher student reward impact student’s performance?</a:t>
            </a:r>
          </a:p>
          <a:p>
            <a:pPr marL="230188" indent="-1588"/>
            <a:r>
              <a:rPr lang="en-US" sz="1500" dirty="0">
                <a:solidFill>
                  <a:schemeClr val="tx1"/>
                </a:solidFill>
              </a:rPr>
              <a:t>Higher rewards can encourage students to perform better. Expected binary reward is always higher than the expected real reward.</a:t>
            </a:r>
          </a:p>
        </p:txBody>
      </p:sp>
      <p:sp>
        <p:nvSpPr>
          <p:cNvPr id="5" name="Text Placeholder 2"/>
          <p:cNvSpPr txBox="1">
            <a:spLocks/>
          </p:cNvSpPr>
          <p:nvPr/>
        </p:nvSpPr>
        <p:spPr>
          <a:xfrm>
            <a:off x="122400" y="3625219"/>
            <a:ext cx="8877600" cy="1429181"/>
          </a:xfrm>
          <a:prstGeom prst="rect">
            <a:avLst/>
          </a:prstGeom>
          <a:noFill/>
          <a:ln w="15875">
            <a:solidFill>
              <a:schemeClr val="tx1"/>
            </a:solidFill>
          </a:ln>
        </p:spPr>
        <p:txBody>
          <a:bodyPr spcFirstLastPara="1" wrap="square" lIns="0" tIns="0" rIns="0" bIns="0" anchor="t" anchorCtr="0">
            <a:normAutofit fontScale="92500" lnSpcReduction="20000"/>
          </a:bodyPr>
          <a:lstStyle>
            <a:defPPr marR="0" lvl="0" algn="l" rtl="0">
              <a:lnSpc>
                <a:spcPct val="100000"/>
              </a:lnSpc>
              <a:spcBef>
                <a:spcPts val="0"/>
              </a:spcBef>
              <a:spcAft>
                <a:spcPts val="0"/>
              </a:spcAft>
            </a:defPPr>
            <a:lvl1pPr marL="457200" marR="0" lvl="0" indent="-228600" algn="l" rtl="0">
              <a:lnSpc>
                <a:spcPct val="130000"/>
              </a:lnSpc>
              <a:spcBef>
                <a:spcPts val="400"/>
              </a:spcBef>
              <a:spcAft>
                <a:spcPts val="0"/>
              </a:spcAft>
              <a:buClr>
                <a:srgbClr val="595959"/>
              </a:buClr>
              <a:buSzPts val="1200"/>
              <a:buFont typeface="Arial"/>
              <a:buNone/>
              <a:defRPr sz="1200" b="0" i="0" u="none" strike="noStrike" cap="none">
                <a:solidFill>
                  <a:srgbClr val="595959"/>
                </a:solidFill>
                <a:latin typeface="Arial"/>
                <a:ea typeface="Arial"/>
                <a:cs typeface="Arial"/>
                <a:sym typeface="Arial"/>
              </a:defRPr>
            </a:lvl1pPr>
            <a:lvl2pPr marL="914400" marR="0" lvl="1" indent="-298450" algn="l" rtl="0">
              <a:lnSpc>
                <a:spcPct val="130000"/>
              </a:lnSpc>
              <a:spcBef>
                <a:spcPts val="800"/>
              </a:spcBef>
              <a:spcAft>
                <a:spcPts val="0"/>
              </a:spcAft>
              <a:buClr>
                <a:srgbClr val="595959"/>
              </a:buClr>
              <a:buSzPts val="1100"/>
              <a:buFont typeface="Arial"/>
              <a:buChar char="○"/>
              <a:defRPr sz="1100" b="0" i="0" u="none" strike="noStrike" cap="none">
                <a:solidFill>
                  <a:srgbClr val="595959"/>
                </a:solidFill>
                <a:latin typeface="Arial"/>
                <a:ea typeface="Arial"/>
                <a:cs typeface="Arial"/>
                <a:sym typeface="Arial"/>
              </a:defRPr>
            </a:lvl2pPr>
            <a:lvl3pPr marL="1371600" marR="0" lvl="2" indent="-285750" algn="l" rtl="0">
              <a:lnSpc>
                <a:spcPct val="130000"/>
              </a:lnSpc>
              <a:spcBef>
                <a:spcPts val="800"/>
              </a:spcBef>
              <a:spcAft>
                <a:spcPts val="0"/>
              </a:spcAft>
              <a:buClr>
                <a:srgbClr val="595959"/>
              </a:buClr>
              <a:buSzPts val="900"/>
              <a:buFont typeface="Arial"/>
              <a:buChar char="■"/>
              <a:defRPr sz="900" b="0" i="0" u="none" strike="noStrike" cap="none">
                <a:solidFill>
                  <a:srgbClr val="595959"/>
                </a:solidFill>
                <a:latin typeface="Arial"/>
                <a:ea typeface="Arial"/>
                <a:cs typeface="Arial"/>
                <a:sym typeface="Arial"/>
              </a:defRPr>
            </a:lvl3pPr>
            <a:lvl4pPr marL="1828800" marR="0" lvl="3" indent="-279400" algn="l" rtl="0">
              <a:lnSpc>
                <a:spcPct val="130000"/>
              </a:lnSpc>
              <a:spcBef>
                <a:spcPts val="800"/>
              </a:spcBef>
              <a:spcAft>
                <a:spcPts val="0"/>
              </a:spcAft>
              <a:buClr>
                <a:srgbClr val="595959"/>
              </a:buClr>
              <a:buSzPts val="800"/>
              <a:buFont typeface="Arial"/>
              <a:buChar char="●"/>
              <a:defRPr sz="800" b="0" i="0" u="none" strike="noStrike" cap="none">
                <a:solidFill>
                  <a:srgbClr val="595959"/>
                </a:solidFill>
                <a:latin typeface="Arial"/>
                <a:ea typeface="Arial"/>
                <a:cs typeface="Arial"/>
                <a:sym typeface="Arial"/>
              </a:defRPr>
            </a:lvl4pPr>
            <a:lvl5pPr marL="2286000" marR="0" lvl="4" indent="-279400" algn="l" rtl="0">
              <a:lnSpc>
                <a:spcPct val="130000"/>
              </a:lnSpc>
              <a:spcBef>
                <a:spcPts val="800"/>
              </a:spcBef>
              <a:spcAft>
                <a:spcPts val="0"/>
              </a:spcAft>
              <a:buClr>
                <a:srgbClr val="595959"/>
              </a:buClr>
              <a:buSzPts val="800"/>
              <a:buFont typeface="Arial"/>
              <a:buChar char="○"/>
              <a:defRPr sz="800" b="0" i="0" u="none" strike="noStrike" cap="none">
                <a:solidFill>
                  <a:srgbClr val="595959"/>
                </a:solidFill>
                <a:latin typeface="Arial"/>
                <a:ea typeface="Arial"/>
                <a:cs typeface="Arial"/>
                <a:sym typeface="Arial"/>
              </a:defRPr>
            </a:lvl5pPr>
            <a:lvl6pPr marL="2743200" marR="0" lvl="5" indent="-317500" algn="l" rtl="0">
              <a:lnSpc>
                <a:spcPct val="90000"/>
              </a:lnSpc>
              <a:spcBef>
                <a:spcPts val="800"/>
              </a:spcBef>
              <a:spcAft>
                <a:spcPts val="0"/>
              </a:spcAft>
              <a:buClr>
                <a:schemeClr val="dk1"/>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90000"/>
              </a:lnSpc>
              <a:spcBef>
                <a:spcPts val="1200"/>
              </a:spcBef>
              <a:spcAft>
                <a:spcPts val="0"/>
              </a:spcAft>
              <a:buClr>
                <a:schemeClr val="dk1"/>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90000"/>
              </a:lnSpc>
              <a:spcBef>
                <a:spcPts val="1200"/>
              </a:spcBef>
              <a:spcAft>
                <a:spcPts val="0"/>
              </a:spcAft>
              <a:buClr>
                <a:schemeClr val="dk1"/>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90000"/>
              </a:lnSpc>
              <a:spcBef>
                <a:spcPts val="1200"/>
              </a:spcBef>
              <a:spcAft>
                <a:spcPts val="1200"/>
              </a:spcAft>
              <a:buClr>
                <a:schemeClr val="dk1"/>
              </a:buClr>
              <a:buSzPts val="1400"/>
              <a:buFont typeface="Arial"/>
              <a:buChar char="■"/>
              <a:defRPr sz="1400" b="0" i="0" u="none" strike="noStrike" cap="none">
                <a:solidFill>
                  <a:schemeClr val="dk2"/>
                </a:solidFill>
                <a:latin typeface="Arial"/>
                <a:ea typeface="Arial"/>
                <a:cs typeface="Arial"/>
                <a:sym typeface="Arial"/>
              </a:defRPr>
            </a:lvl9pPr>
          </a:lstStyle>
          <a:p>
            <a:r>
              <a:rPr lang="en-US" sz="1600" dirty="0">
                <a:solidFill>
                  <a:srgbClr val="FF0000"/>
                </a:solidFill>
              </a:rPr>
              <a:t>How does a student select learning curricula?</a:t>
            </a:r>
          </a:p>
          <a:p>
            <a:pPr marL="230188" indent="-1588"/>
            <a:r>
              <a:rPr lang="en-US" sz="1600" dirty="0">
                <a:solidFill>
                  <a:schemeClr val="tx1"/>
                </a:solidFill>
              </a:rPr>
              <a:t>Curriculum model draws balance between exploration and exploitation to derive the optimal curriculum for the student model to maximize its performance. On high performing tasks, the model explores heavily at the beginning, before exploiting the same tasks in the consecutive curriculums. Further, we observe the importance of task sequencing in the curriculums for effective knowledge distillation.</a:t>
            </a:r>
          </a:p>
        </p:txBody>
      </p:sp>
    </p:spTree>
    <p:extLst>
      <p:ext uri="{BB962C8B-B14F-4D97-AF65-F5344CB8AC3E}">
        <p14:creationId xmlns:p14="http://schemas.microsoft.com/office/powerpoint/2010/main" val="171673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D48E4DE-44DB-B0E9-ACBE-E70C875C056A}"/>
              </a:ext>
            </a:extLst>
          </p:cNvPr>
          <p:cNvSpPr txBox="1"/>
          <p:nvPr/>
        </p:nvSpPr>
        <p:spPr>
          <a:xfrm>
            <a:off x="4624105" y="554371"/>
            <a:ext cx="3247277" cy="300082"/>
          </a:xfrm>
          <a:prstGeom prst="rect">
            <a:avLst/>
          </a:prstGeom>
          <a:noFill/>
        </p:spPr>
        <p:txBody>
          <a:bodyPr wrap="square">
            <a:spAutoFit/>
          </a:bodyPr>
          <a:lstStyle/>
          <a:p>
            <a:pPr defTabSz="685800">
              <a:buClrTx/>
            </a:pPr>
            <a:r>
              <a:rPr lang="en-US" sz="1350" kern="1200" dirty="0">
                <a:solidFill>
                  <a:prstClr val="black"/>
                </a:solidFill>
                <a:highlight>
                  <a:srgbClr val="FFFF00"/>
                </a:highlight>
                <a:latin typeface="Aptos" panose="020B0004020202020204" pitchFamily="34" charset="0"/>
                <a:ea typeface="+mn-ea"/>
                <a:cs typeface="+mn-cs"/>
              </a:rPr>
              <a:t>https://www.amazon.in/dp/936386474X/</a:t>
            </a:r>
          </a:p>
        </p:txBody>
      </p:sp>
      <p:pic>
        <p:nvPicPr>
          <p:cNvPr id="6" name="Picture 5">
            <a:extLst>
              <a:ext uri="{FF2B5EF4-FFF2-40B4-BE49-F238E27FC236}">
                <a16:creationId xmlns:a16="http://schemas.microsoft.com/office/drawing/2014/main" id="{66F32794-F4A0-06BA-BCAE-097E82F0C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6202"/>
            <a:ext cx="9144000" cy="4067299"/>
          </a:xfrm>
          <a:prstGeom prst="rect">
            <a:avLst/>
          </a:prstGeom>
        </p:spPr>
      </p:pic>
      <p:pic>
        <p:nvPicPr>
          <p:cNvPr id="8" name="Picture 7">
            <a:extLst>
              <a:ext uri="{FF2B5EF4-FFF2-40B4-BE49-F238E27FC236}">
                <a16:creationId xmlns:a16="http://schemas.microsoft.com/office/drawing/2014/main" id="{DE27A6EB-85F1-5E45-285C-5A1AC5077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9090" y="0"/>
            <a:ext cx="1251408" cy="1251408"/>
          </a:xfrm>
          <a:prstGeom prst="rect">
            <a:avLst/>
          </a:prstGeom>
        </p:spPr>
      </p:pic>
    </p:spTree>
    <p:extLst>
      <p:ext uri="{BB962C8B-B14F-4D97-AF65-F5344CB8AC3E}">
        <p14:creationId xmlns:p14="http://schemas.microsoft.com/office/powerpoint/2010/main" val="1802152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101269" y="54002"/>
            <a:ext cx="831028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a:t>How Does Different Reward Impact Student Models?</a:t>
            </a:r>
            <a:endParaRPr sz="2600">
              <a:latin typeface="Arial"/>
              <a:ea typeface="Arial"/>
              <a:cs typeface="Arial"/>
              <a:sym typeface="Arial"/>
            </a:endParaRPr>
          </a:p>
        </p:txBody>
      </p:sp>
      <p:pic>
        <p:nvPicPr>
          <p:cNvPr id="296" name="Google Shape;296;p46"/>
          <p:cNvPicPr preferRelativeResize="0"/>
          <p:nvPr/>
        </p:nvPicPr>
        <p:blipFill rotWithShape="1">
          <a:blip r:embed="rId3">
            <a:alphaModFix/>
          </a:blip>
          <a:srcRect/>
          <a:stretch/>
        </p:blipFill>
        <p:spPr>
          <a:xfrm>
            <a:off x="2205028" y="1076374"/>
            <a:ext cx="4102766" cy="2396760"/>
          </a:xfrm>
          <a:prstGeom prst="rect">
            <a:avLst/>
          </a:prstGeom>
          <a:noFill/>
          <a:ln>
            <a:noFill/>
          </a:ln>
        </p:spPr>
      </p:pic>
      <p:sp>
        <p:nvSpPr>
          <p:cNvPr id="297" name="Google Shape;297;p46"/>
          <p:cNvSpPr txBox="1"/>
          <p:nvPr/>
        </p:nvSpPr>
        <p:spPr>
          <a:xfrm>
            <a:off x="129300" y="3588855"/>
            <a:ext cx="8885400" cy="1435727"/>
          </a:xfrm>
          <a:prstGeom prst="rect">
            <a:avLst/>
          </a:prstGeom>
          <a:solidFill>
            <a:srgbClr val="E7E6E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F9D58"/>
                </a:solidFill>
                <a:latin typeface="Arial"/>
                <a:ea typeface="Arial"/>
                <a:cs typeface="Arial"/>
                <a:sym typeface="Arial"/>
              </a:rPr>
              <a:t>Takeaways:</a:t>
            </a:r>
            <a:endParaRPr sz="1400" b="1" i="0" u="none" strike="noStrike" cap="none">
              <a:solidFill>
                <a:srgbClr val="0F9D58"/>
              </a:solidFill>
              <a:latin typeface="Arial"/>
              <a:ea typeface="Arial"/>
              <a:cs typeface="Arial"/>
              <a:sym typeface="Arial"/>
            </a:endParaRPr>
          </a:p>
          <a:p>
            <a:pPr marL="457200" marR="0" lvl="0" indent="-317500" algn="l" rtl="0">
              <a:lnSpc>
                <a:spcPct val="100000"/>
              </a:lnSpc>
              <a:spcBef>
                <a:spcPts val="0"/>
              </a:spcBef>
              <a:spcAft>
                <a:spcPts val="0"/>
              </a:spcAft>
              <a:buClr>
                <a:srgbClr val="1A1A1A"/>
              </a:buClr>
              <a:buSzPts val="1400"/>
              <a:buFont typeface="Arial"/>
              <a:buChar char="●"/>
            </a:pPr>
            <a:r>
              <a:rPr lang="en-GB" sz="1400" b="0" i="0" u="none" strike="noStrike" cap="none">
                <a:solidFill>
                  <a:srgbClr val="1A1A1A"/>
                </a:solidFill>
                <a:latin typeface="Arial"/>
                <a:ea typeface="Arial"/>
                <a:cs typeface="Arial"/>
                <a:sym typeface="Arial"/>
              </a:rPr>
              <a:t>Higher the reward, better the student gets</a:t>
            </a:r>
            <a:endParaRPr/>
          </a:p>
          <a:p>
            <a:pPr marL="457200" marR="0" lvl="0" indent="-317500" algn="l" rtl="0">
              <a:lnSpc>
                <a:spcPct val="100000"/>
              </a:lnSpc>
              <a:spcBef>
                <a:spcPts val="0"/>
              </a:spcBef>
              <a:spcAft>
                <a:spcPts val="0"/>
              </a:spcAft>
              <a:buClr>
                <a:srgbClr val="1A1A1A"/>
              </a:buClr>
              <a:buSzPts val="1400"/>
              <a:buFont typeface="Arial"/>
              <a:buChar char="●"/>
            </a:pPr>
            <a:r>
              <a:rPr lang="en-GB" sz="1400" b="0" i="0" u="none" strike="noStrike" cap="none">
                <a:solidFill>
                  <a:schemeClr val="dk1"/>
                </a:solidFill>
                <a:latin typeface="Arial"/>
                <a:ea typeface="Arial"/>
                <a:cs typeface="Arial"/>
                <a:sym typeface="Arial"/>
              </a:rPr>
              <a:t>Better performance comes when the student model explores diverse tasks at beginning and exploit them subsequently.</a:t>
            </a:r>
            <a:endParaRPr/>
          </a:p>
          <a:p>
            <a:pPr marL="457200" marR="0" lvl="0" indent="-317500" algn="l" rtl="0">
              <a:lnSpc>
                <a:spcPct val="100000"/>
              </a:lnSpc>
              <a:spcBef>
                <a:spcPts val="0"/>
              </a:spcBef>
              <a:spcAft>
                <a:spcPts val="0"/>
              </a:spcAft>
              <a:buClr>
                <a:srgbClr val="1A1A1A"/>
              </a:buClr>
              <a:buSzPts val="1400"/>
              <a:buFont typeface="Arial"/>
              <a:buChar char="●"/>
            </a:pPr>
            <a:r>
              <a:rPr lang="en-GB" sz="1400" b="0" i="0" u="none" strike="noStrike" cap="none">
                <a:solidFill>
                  <a:schemeClr val="dk1"/>
                </a:solidFill>
                <a:latin typeface="Arial"/>
                <a:ea typeface="Arial"/>
                <a:cs typeface="Arial"/>
                <a:sym typeface="Arial"/>
              </a:rPr>
              <a:t>Not just the number of different tasks matter in a curriculum, but the sequence to which these tasks are passed to the student also matters</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1A1A1A"/>
              </a:buClr>
              <a:buSzPts val="1400"/>
              <a:buFont typeface="Arial"/>
              <a:buNone/>
            </a:pP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rgbClr val="1A1A1A"/>
              </a:buClr>
              <a:buSzPts val="1400"/>
              <a:buFont typeface="Arial"/>
              <a:buNone/>
            </a:pPr>
            <a:endParaRPr sz="1400" b="0" i="0" u="none" strike="noStrike" cap="none">
              <a:solidFill>
                <a:srgbClr val="1A1A1A"/>
              </a:solidFill>
              <a:latin typeface="Arial"/>
              <a:ea typeface="Arial"/>
              <a:cs typeface="Arial"/>
              <a:sym typeface="Arial"/>
            </a:endParaRPr>
          </a:p>
          <a:p>
            <a:pPr marL="457200" marR="0" lvl="0" indent="-228600" algn="l" rtl="0">
              <a:lnSpc>
                <a:spcPct val="100000"/>
              </a:lnSpc>
              <a:spcBef>
                <a:spcPts val="0"/>
              </a:spcBef>
              <a:spcAft>
                <a:spcPts val="0"/>
              </a:spcAft>
              <a:buClr>
                <a:srgbClr val="1A1A1A"/>
              </a:buClr>
              <a:buSzPts val="1400"/>
              <a:buFont typeface="Arial"/>
              <a:buNone/>
            </a:pPr>
            <a:endParaRPr sz="1400" b="0" i="0" u="none" strike="noStrike" cap="none">
              <a:solidFill>
                <a:srgbClr val="1A1A1A"/>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7"/>
          <p:cNvSpPr txBox="1">
            <a:spLocks noGrp="1"/>
          </p:cNvSpPr>
          <p:nvPr>
            <p:ph type="title"/>
          </p:nvPr>
        </p:nvSpPr>
        <p:spPr>
          <a:xfrm>
            <a:off x="101269" y="54002"/>
            <a:ext cx="831028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a:t>Limitations of MPDistil</a:t>
            </a:r>
            <a:endParaRPr sz="2600">
              <a:latin typeface="Arial"/>
              <a:ea typeface="Arial"/>
              <a:cs typeface="Arial"/>
              <a:sym typeface="Arial"/>
            </a:endParaRPr>
          </a:p>
        </p:txBody>
      </p:sp>
      <p:sp>
        <p:nvSpPr>
          <p:cNvPr id="304" name="Google Shape;304;p47"/>
          <p:cNvSpPr txBox="1"/>
          <p:nvPr/>
        </p:nvSpPr>
        <p:spPr>
          <a:xfrm>
            <a:off x="101269" y="1031983"/>
            <a:ext cx="8724000" cy="3912251"/>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
            </a:pPr>
            <a:r>
              <a:rPr lang="en-GB" sz="1400" b="0" i="0" u="none" strike="noStrike" cap="none">
                <a:solidFill>
                  <a:schemeClr val="dk1"/>
                </a:solidFill>
                <a:latin typeface="Arial"/>
                <a:ea typeface="Arial"/>
                <a:cs typeface="Arial"/>
                <a:sym typeface="Arial"/>
              </a:rPr>
              <a:t>MPDistil uses a layer-wise distance minimization between the teacher and student (like Sun et al., 2019), which can only be used if the models belong to the same family.</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
            </a:pPr>
            <a:r>
              <a:rPr lang="en-GB" sz="1400" b="0" i="0" u="none" strike="noStrike" cap="none">
                <a:solidFill>
                  <a:schemeClr val="dk1"/>
                </a:solidFill>
                <a:latin typeface="Arial"/>
                <a:ea typeface="Arial"/>
                <a:cs typeface="Arial"/>
                <a:sym typeface="Arial"/>
              </a:rPr>
              <a:t>MPDistil, like any existing unimodal KD methods, assume </a:t>
            </a:r>
            <a:r>
              <a:rPr lang="en-GB" sz="1400" b="0" i="0" u="none" strike="noStrike" cap="none">
                <a:solidFill>
                  <a:schemeClr val="dk1"/>
                </a:solidFill>
                <a:highlight>
                  <a:srgbClr val="FFFFFF"/>
                </a:highlight>
                <a:latin typeface="Arial"/>
                <a:ea typeface="Arial"/>
                <a:cs typeface="Arial"/>
                <a:sym typeface="Arial"/>
              </a:rPr>
              <a:t>homogeneity </a:t>
            </a:r>
            <a:r>
              <a:rPr lang="en-GB" sz="1400" b="0" i="0" u="none" strike="noStrike" cap="none">
                <a:solidFill>
                  <a:schemeClr val="dk1"/>
                </a:solidFill>
                <a:latin typeface="Arial"/>
                <a:ea typeface="Arial"/>
                <a:cs typeface="Arial"/>
                <a:sym typeface="Arial"/>
              </a:rPr>
              <a:t>in teacher and student modalities.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
            </a:pPr>
            <a:r>
              <a:rPr lang="en-GB" sz="1400" b="0" i="0" u="none" strike="noStrike" cap="none">
                <a:solidFill>
                  <a:schemeClr val="dk1"/>
                </a:solidFill>
                <a:latin typeface="Arial"/>
                <a:ea typeface="Arial"/>
                <a:cs typeface="Arial"/>
                <a:sym typeface="Arial"/>
              </a:rPr>
              <a:t>Unimodal KD techniques fail to assimilate complex multi-modal abstractions to student models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144000" y="0"/>
            <a:ext cx="8999999" cy="906600"/>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SzPts val="2700"/>
              <a:buNone/>
            </a:pPr>
            <a:r>
              <a:rPr lang="en-GB" dirty="0"/>
              <a:t>Meta knowledge Distillation </a:t>
            </a:r>
            <a:endParaRPr dirty="0"/>
          </a:p>
        </p:txBody>
      </p:sp>
      <p:sp>
        <p:nvSpPr>
          <p:cNvPr id="138" name="Google Shape;138;p30"/>
          <p:cNvSpPr txBox="1">
            <a:spLocks noGrp="1"/>
          </p:cNvSpPr>
          <p:nvPr>
            <p:ph type="body" idx="1"/>
          </p:nvPr>
        </p:nvSpPr>
        <p:spPr>
          <a:xfrm>
            <a:off x="628648" y="1369225"/>
            <a:ext cx="7886700" cy="3263400"/>
          </a:xfrm>
          <a:prstGeom prst="rect">
            <a:avLst/>
          </a:prstGeom>
          <a:noFill/>
          <a:ln>
            <a:noFill/>
          </a:ln>
        </p:spPr>
        <p:txBody>
          <a:bodyPr spcFirstLastPara="1" wrap="square" lIns="0" tIns="0" rIns="0" bIns="0" anchor="t" anchorCtr="0">
            <a:normAutofit/>
          </a:bodyPr>
          <a:lstStyle/>
          <a:p>
            <a:pPr marL="457200" lvl="0" indent="-304800" algn="l" rtl="0">
              <a:lnSpc>
                <a:spcPct val="130000"/>
              </a:lnSpc>
              <a:spcBef>
                <a:spcPts val="400"/>
              </a:spcBef>
              <a:spcAft>
                <a:spcPts val="0"/>
              </a:spcAft>
              <a:buSzPts val="1200"/>
              <a:buChar char="●"/>
            </a:pPr>
            <a:r>
              <a:rPr lang="en-GB" sz="1800" b="1" dirty="0">
                <a:solidFill>
                  <a:schemeClr val="dk1"/>
                </a:solidFill>
              </a:rPr>
              <a:t>Unimodal knowledge distillation</a:t>
            </a:r>
            <a:r>
              <a:rPr lang="en-GB" sz="1800" dirty="0">
                <a:solidFill>
                  <a:schemeClr val="dk1"/>
                </a:solidFill>
              </a:rPr>
              <a:t> for model compression </a:t>
            </a:r>
            <a:r>
              <a:rPr lang="en-GB" sz="1800" dirty="0">
                <a:solidFill>
                  <a:srgbClr val="FF0000"/>
                </a:solidFill>
              </a:rPr>
              <a:t>(ICLR, 2024)</a:t>
            </a:r>
            <a:endParaRPr sz="1800" dirty="0">
              <a:solidFill>
                <a:srgbClr val="FF0000"/>
              </a:solidFill>
            </a:endParaRPr>
          </a:p>
          <a:p>
            <a:pPr marL="914400" lvl="1" indent="-298450" algn="l" rtl="0">
              <a:lnSpc>
                <a:spcPct val="130000"/>
              </a:lnSpc>
              <a:spcBef>
                <a:spcPts val="0"/>
              </a:spcBef>
              <a:spcAft>
                <a:spcPts val="0"/>
              </a:spcAft>
              <a:buSzPts val="1100"/>
              <a:buChar char="○"/>
            </a:pPr>
            <a:r>
              <a:rPr lang="en-GB" sz="1600" dirty="0">
                <a:solidFill>
                  <a:schemeClr val="dk1"/>
                </a:solidFill>
              </a:rPr>
              <a:t>Feature-based knowledge distillation</a:t>
            </a:r>
            <a:endParaRPr sz="1600" dirty="0">
              <a:solidFill>
                <a:schemeClr val="dk1"/>
              </a:solidFill>
            </a:endParaRPr>
          </a:p>
          <a:p>
            <a:pPr marL="914400" lvl="1" indent="-298450" algn="l" rtl="0">
              <a:lnSpc>
                <a:spcPct val="130000"/>
              </a:lnSpc>
              <a:spcBef>
                <a:spcPts val="0"/>
              </a:spcBef>
              <a:spcAft>
                <a:spcPts val="0"/>
              </a:spcAft>
              <a:buSzPts val="1100"/>
              <a:buChar char="○"/>
            </a:pPr>
            <a:r>
              <a:rPr lang="en-GB" sz="1600" b="1" dirty="0">
                <a:solidFill>
                  <a:schemeClr val="dk1"/>
                </a:solidFill>
              </a:rPr>
              <a:t>Student-aware</a:t>
            </a:r>
            <a:r>
              <a:rPr lang="en-GB" sz="1600" dirty="0">
                <a:solidFill>
                  <a:schemeClr val="dk1"/>
                </a:solidFill>
              </a:rPr>
              <a:t> meta knowledge distillation</a:t>
            </a:r>
            <a:endParaRPr sz="1600" dirty="0">
              <a:solidFill>
                <a:schemeClr val="dk1"/>
              </a:solidFill>
            </a:endParaRPr>
          </a:p>
          <a:p>
            <a:pPr marL="914400" lvl="1" indent="-298450" algn="l" rtl="0">
              <a:lnSpc>
                <a:spcPct val="130000"/>
              </a:lnSpc>
              <a:spcBef>
                <a:spcPts val="0"/>
              </a:spcBef>
              <a:spcAft>
                <a:spcPts val="0"/>
              </a:spcAft>
              <a:buSzPts val="1100"/>
              <a:buChar char="○"/>
            </a:pPr>
            <a:r>
              <a:rPr lang="en-GB" sz="1600" dirty="0">
                <a:solidFill>
                  <a:schemeClr val="dk1"/>
                </a:solidFill>
              </a:rPr>
              <a:t>Teacher-student competitive knowledge distillation</a:t>
            </a:r>
          </a:p>
          <a:p>
            <a:pPr marL="914400" lvl="1" indent="-298450" algn="l" rtl="0">
              <a:lnSpc>
                <a:spcPct val="130000"/>
              </a:lnSpc>
              <a:spcBef>
                <a:spcPts val="0"/>
              </a:spcBef>
              <a:spcAft>
                <a:spcPts val="0"/>
              </a:spcAft>
              <a:buSzPts val="1100"/>
              <a:buChar char="○"/>
            </a:pPr>
            <a:endParaRPr sz="1600" dirty="0">
              <a:solidFill>
                <a:schemeClr val="dk1"/>
              </a:solidFill>
            </a:endParaRPr>
          </a:p>
          <a:p>
            <a:pPr marL="457200" lvl="0" indent="-304800" algn="l" rtl="0">
              <a:lnSpc>
                <a:spcPct val="130000"/>
              </a:lnSpc>
              <a:spcBef>
                <a:spcPts val="0"/>
              </a:spcBef>
              <a:spcAft>
                <a:spcPts val="0"/>
              </a:spcAft>
              <a:buSzPts val="1200"/>
              <a:buChar char="●"/>
            </a:pPr>
            <a:r>
              <a:rPr lang="en-GB" sz="1800" b="1" dirty="0">
                <a:solidFill>
                  <a:schemeClr val="dk1"/>
                </a:solidFill>
              </a:rPr>
              <a:t>Cross-modal knowledge distillation </a:t>
            </a:r>
            <a:endParaRPr sz="1800" b="1" dirty="0">
              <a:solidFill>
                <a:schemeClr val="dk1"/>
              </a:solidFill>
            </a:endParaRPr>
          </a:p>
          <a:p>
            <a:pPr marL="914400" lvl="1" indent="-298450" algn="l" rtl="0">
              <a:lnSpc>
                <a:spcPct val="130000"/>
              </a:lnSpc>
              <a:spcBef>
                <a:spcPts val="0"/>
              </a:spcBef>
              <a:spcAft>
                <a:spcPts val="0"/>
              </a:spcAft>
              <a:buSzPts val="1100"/>
              <a:buChar char="○"/>
            </a:pPr>
            <a:r>
              <a:rPr lang="en-GB" sz="1600" dirty="0">
                <a:solidFill>
                  <a:schemeClr val="dk1"/>
                </a:solidFill>
              </a:rPr>
              <a:t>Empowering language models with mental images</a:t>
            </a:r>
            <a:endParaRPr sz="1600" dirty="0">
              <a:solidFill>
                <a:schemeClr val="dk1"/>
              </a:solidFill>
            </a:endParaRPr>
          </a:p>
          <a:p>
            <a:pPr marL="914400" lvl="1" indent="-298450" algn="l" rtl="0">
              <a:lnSpc>
                <a:spcPct val="130000"/>
              </a:lnSpc>
              <a:spcBef>
                <a:spcPts val="0"/>
              </a:spcBef>
              <a:spcAft>
                <a:spcPts val="0"/>
              </a:spcAft>
              <a:buSzPts val="1100"/>
              <a:buChar char="○"/>
            </a:pPr>
            <a:r>
              <a:rPr lang="en-GB" sz="1600" dirty="0">
                <a:solidFill>
                  <a:schemeClr val="dk1"/>
                </a:solidFill>
              </a:rPr>
              <a:t>Knowledge distillation from black-box multimodal teachers</a:t>
            </a:r>
            <a:endParaRPr sz="1600" dirty="0">
              <a:solidFill>
                <a:schemeClr val="dk1"/>
              </a:solidFill>
            </a:endParaRPr>
          </a:p>
        </p:txBody>
      </p:sp>
      <p:sp>
        <p:nvSpPr>
          <p:cNvPr id="2" name="Rounded Rectangle 1"/>
          <p:cNvSpPr/>
          <p:nvPr/>
        </p:nvSpPr>
        <p:spPr>
          <a:xfrm>
            <a:off x="295200" y="2911825"/>
            <a:ext cx="7214400" cy="1720800"/>
          </a:xfrm>
          <a:prstGeom prst="round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profile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079" y="3340188"/>
            <a:ext cx="915117" cy="1054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95999" y="4443666"/>
            <a:ext cx="1454399" cy="307777"/>
          </a:xfrm>
          <a:prstGeom prst="rect">
            <a:avLst/>
          </a:prstGeom>
          <a:noFill/>
        </p:spPr>
        <p:txBody>
          <a:bodyPr wrap="square" rtlCol="0">
            <a:spAutoFit/>
          </a:bodyPr>
          <a:lstStyle/>
          <a:p>
            <a:r>
              <a:rPr lang="en-US" dirty="0"/>
              <a:t>Ayan Sengupta</a:t>
            </a:r>
          </a:p>
        </p:txBody>
      </p:sp>
      <p:pic>
        <p:nvPicPr>
          <p:cNvPr id="3" name="Picture 2"/>
          <p:cNvPicPr>
            <a:picLocks noChangeAspect="1"/>
          </p:cNvPicPr>
          <p:nvPr/>
        </p:nvPicPr>
        <p:blipFill>
          <a:blip r:embed="rId4"/>
          <a:stretch>
            <a:fillRect/>
          </a:stretch>
        </p:blipFill>
        <p:spPr>
          <a:xfrm>
            <a:off x="6219929" y="100064"/>
            <a:ext cx="1461750" cy="494960"/>
          </a:xfrm>
          <a:prstGeom prst="rect">
            <a:avLst/>
          </a:prstGeom>
        </p:spPr>
      </p:pic>
      <p:pic>
        <p:nvPicPr>
          <p:cNvPr id="4" name="Picture 3"/>
          <p:cNvPicPr>
            <a:picLocks noChangeAspect="1"/>
          </p:cNvPicPr>
          <p:nvPr/>
        </p:nvPicPr>
        <p:blipFill>
          <a:blip r:embed="rId5"/>
          <a:stretch>
            <a:fillRect/>
          </a:stretch>
        </p:blipFill>
        <p:spPr>
          <a:xfrm>
            <a:off x="7794359" y="57164"/>
            <a:ext cx="1346400" cy="586562"/>
          </a:xfrm>
          <a:prstGeom prst="rect">
            <a:avLst/>
          </a:prstGeom>
        </p:spPr>
      </p:pic>
    </p:spTree>
    <p:extLst>
      <p:ext uri="{BB962C8B-B14F-4D97-AF65-F5344CB8AC3E}">
        <p14:creationId xmlns:p14="http://schemas.microsoft.com/office/powerpoint/2010/main" val="3618324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101269" y="54002"/>
            <a:ext cx="831028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dirty="0"/>
              <a:t>Cross-Modal Knowledge Distillation</a:t>
            </a:r>
            <a:endParaRPr sz="2600" dirty="0">
              <a:latin typeface="Arial"/>
              <a:ea typeface="Arial"/>
              <a:cs typeface="Arial"/>
              <a:sym typeface="Arial"/>
            </a:endParaRPr>
          </a:p>
        </p:txBody>
      </p:sp>
      <p:sp>
        <p:nvSpPr>
          <p:cNvPr id="317" name="Google Shape;317;p49"/>
          <p:cNvSpPr txBox="1"/>
          <p:nvPr/>
        </p:nvSpPr>
        <p:spPr>
          <a:xfrm>
            <a:off x="101269" y="1031983"/>
            <a:ext cx="8724000" cy="3912251"/>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GB" sz="1400" b="0" i="0" u="none" strike="noStrike" cap="none">
                <a:solidFill>
                  <a:schemeClr val="dk1"/>
                </a:solidFill>
                <a:latin typeface="Arial"/>
                <a:ea typeface="Arial"/>
                <a:cs typeface="Arial"/>
                <a:sym typeface="Arial"/>
              </a:rPr>
              <a:t>Several large pre-trained models such as GPT-4o and Gemini are multimodal models. These models can be distilled to modality-specific smaller models.</a:t>
            </a: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o"/>
            </a:pPr>
            <a:r>
              <a:rPr lang="en-GB" sz="1400" b="0" i="0" u="none" strike="noStrike" cap="none">
                <a:solidFill>
                  <a:schemeClr val="dk1"/>
                </a:solidFill>
                <a:latin typeface="Arial"/>
                <a:ea typeface="Arial"/>
                <a:cs typeface="Arial"/>
                <a:sym typeface="Arial"/>
              </a:rPr>
              <a:t>A vision-text teacher model can help a text-only student model to formulate mental images.</a:t>
            </a:r>
            <a:endParaRPr sz="1400" b="0" i="0" u="none" strike="noStrike" cap="none">
              <a:solidFill>
                <a:srgbClr val="000000"/>
              </a:solidFill>
              <a:latin typeface="Arial"/>
              <a:ea typeface="Arial"/>
              <a:cs typeface="Arial"/>
              <a:sym typeface="Arial"/>
            </a:endParaRPr>
          </a:p>
        </p:txBody>
      </p:sp>
      <p:pic>
        <p:nvPicPr>
          <p:cNvPr id="318" name="Google Shape;318;p49" descr="A diagram of people learning language&#10;&#10;Description automatically generated with medium confidence"/>
          <p:cNvPicPr preferRelativeResize="0"/>
          <p:nvPr/>
        </p:nvPicPr>
        <p:blipFill rotWithShape="1">
          <a:blip r:embed="rId3">
            <a:alphaModFix/>
          </a:blip>
          <a:srcRect/>
          <a:stretch/>
        </p:blipFill>
        <p:spPr>
          <a:xfrm>
            <a:off x="2868239" y="2325123"/>
            <a:ext cx="3190060" cy="2619111"/>
          </a:xfrm>
          <a:prstGeom prst="rect">
            <a:avLst/>
          </a:prstGeom>
          <a:noFill/>
          <a:ln>
            <a:noFill/>
          </a:ln>
        </p:spPr>
      </p:pic>
      <p:sp>
        <p:nvSpPr>
          <p:cNvPr id="319" name="Google Shape;319;p49"/>
          <p:cNvSpPr txBox="1"/>
          <p:nvPr/>
        </p:nvSpPr>
        <p:spPr>
          <a:xfrm>
            <a:off x="6890275" y="4928056"/>
            <a:ext cx="242988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000000"/>
                </a:solidFill>
                <a:latin typeface="Arial"/>
                <a:ea typeface="Arial"/>
                <a:cs typeface="Arial"/>
                <a:sym typeface="Arial"/>
              </a:rPr>
              <a:t>Image reference: Tan and Bansal 2020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title"/>
          </p:nvPr>
        </p:nvSpPr>
        <p:spPr>
          <a:xfrm>
            <a:off x="101269" y="54002"/>
            <a:ext cx="8310285"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700" dirty="0"/>
              <a:t>Distilling Black-Box Multimodal Models</a:t>
            </a:r>
            <a:endParaRPr sz="2600" dirty="0">
              <a:latin typeface="Arial"/>
              <a:ea typeface="Arial"/>
              <a:cs typeface="Arial"/>
              <a:sym typeface="Arial"/>
            </a:endParaRPr>
          </a:p>
        </p:txBody>
      </p:sp>
      <p:sp>
        <p:nvSpPr>
          <p:cNvPr id="369" name="Google Shape;369;p55"/>
          <p:cNvSpPr txBox="1"/>
          <p:nvPr/>
        </p:nvSpPr>
        <p:spPr>
          <a:xfrm>
            <a:off x="770097" y="1137988"/>
            <a:ext cx="7641457" cy="830966"/>
          </a:xfrm>
          <a:prstGeom prst="rect">
            <a:avLst/>
          </a:prstGeom>
          <a:solidFill>
            <a:srgbClr val="E7E6E6"/>
          </a:solid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400"/>
              <a:buFont typeface="Courier New"/>
              <a:buChar char="●"/>
            </a:pPr>
            <a:r>
              <a:rPr lang="en-GB" sz="1400" b="0" i="0" u="none" strike="noStrike" cap="none" dirty="0">
                <a:solidFill>
                  <a:schemeClr val="dk1"/>
                </a:solidFill>
                <a:latin typeface="Arial"/>
                <a:ea typeface="Arial"/>
                <a:cs typeface="Arial"/>
                <a:sym typeface="Arial"/>
              </a:rPr>
              <a:t>Use a meta-teacher</a:t>
            </a:r>
            <a:r>
              <a:rPr lang="en-GB" dirty="0">
                <a:solidFill>
                  <a:schemeClr val="dk1"/>
                </a:solidFill>
              </a:rPr>
              <a:t> (like </a:t>
            </a:r>
            <a:r>
              <a:rPr lang="en-GB" dirty="0" err="1">
                <a:solidFill>
                  <a:schemeClr val="dk1"/>
                </a:solidFill>
              </a:rPr>
              <a:t>MPDistil</a:t>
            </a:r>
            <a:r>
              <a:rPr lang="en-GB" dirty="0">
                <a:solidFill>
                  <a:schemeClr val="dk1"/>
                </a:solidFill>
              </a:rPr>
              <a:t>)</a:t>
            </a:r>
            <a:r>
              <a:rPr lang="en-GB" sz="1400" b="0" i="0" u="none" strike="noStrike" cap="none" dirty="0">
                <a:solidFill>
                  <a:schemeClr val="dk1"/>
                </a:solidFill>
                <a:latin typeface="Arial"/>
                <a:ea typeface="Arial"/>
                <a:cs typeface="Arial"/>
                <a:sym typeface="Arial"/>
              </a:rPr>
              <a:t> to teach the student models with black-box teachers.</a:t>
            </a:r>
            <a:endParaRPr dirty="0"/>
          </a:p>
          <a:p>
            <a:pPr marL="457200" marR="0" lvl="0" indent="0" algn="l"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Courier New"/>
              <a:buChar char="●"/>
            </a:pPr>
            <a:r>
              <a:rPr lang="en-GB" sz="1400" b="0" i="0" u="none" strike="noStrike" cap="none" dirty="0">
                <a:solidFill>
                  <a:schemeClr val="dk1"/>
                </a:solidFill>
                <a:latin typeface="Arial"/>
                <a:ea typeface="Arial"/>
                <a:cs typeface="Arial"/>
                <a:sym typeface="Arial"/>
              </a:rPr>
              <a:t>Use appropriate alignment modules to align the abstractions in different modality spaces.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101269" y="125332"/>
            <a:ext cx="9386760"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600" b="1"/>
              <a:t>ARMADA: </a:t>
            </a:r>
            <a:r>
              <a:rPr lang="en-GB" sz="2600">
                <a:solidFill>
                  <a:schemeClr val="lt1"/>
                </a:solidFill>
                <a:latin typeface="Arial"/>
                <a:ea typeface="Arial"/>
                <a:cs typeface="Arial"/>
                <a:sym typeface="Arial"/>
              </a:rPr>
              <a:t>Alignment-induced Cross-modal KD</a:t>
            </a:r>
            <a:endParaRPr sz="2600"/>
          </a:p>
        </p:txBody>
      </p:sp>
      <p:pic>
        <p:nvPicPr>
          <p:cNvPr id="377" name="Google Shape;377;p56" descr="A diagram of a student model&#10;&#10;Description automatically generated"/>
          <p:cNvPicPr preferRelativeResize="0"/>
          <p:nvPr/>
        </p:nvPicPr>
        <p:blipFill rotWithShape="1">
          <a:blip r:embed="rId3">
            <a:alphaModFix/>
          </a:blip>
          <a:srcRect r="64209" b="54650"/>
          <a:stretch/>
        </p:blipFill>
        <p:spPr>
          <a:xfrm>
            <a:off x="1366690" y="1487981"/>
            <a:ext cx="2781867" cy="1083770"/>
          </a:xfrm>
          <a:prstGeom prst="rect">
            <a:avLst/>
          </a:prstGeom>
          <a:noFill/>
          <a:ln>
            <a:noFill/>
          </a:ln>
        </p:spPr>
      </p:pic>
      <p:sp>
        <p:nvSpPr>
          <p:cNvPr id="383" name="Google Shape;383;p56"/>
          <p:cNvSpPr txBox="1"/>
          <p:nvPr/>
        </p:nvSpPr>
        <p:spPr>
          <a:xfrm>
            <a:off x="115200" y="1524101"/>
            <a:ext cx="1179035"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FF"/>
                </a:solidFill>
                <a:latin typeface="Arial"/>
                <a:ea typeface="Arial"/>
                <a:cs typeface="Arial"/>
                <a:sym typeface="Arial"/>
              </a:rPr>
              <a:t>Given a text input, image embedding is obtained from the black-box teacher model</a:t>
            </a:r>
            <a:endParaRPr sz="1400" b="0" i="0" u="none" strike="noStrike" cap="none" dirty="0">
              <a:solidFill>
                <a:srgbClr val="0000FF"/>
              </a:solidFill>
              <a:latin typeface="Arial"/>
              <a:ea typeface="Arial"/>
              <a:cs typeface="Arial"/>
              <a:sym typeface="Arial"/>
            </a:endParaRPr>
          </a:p>
        </p:txBody>
      </p:sp>
    </p:spTree>
    <p:extLst>
      <p:ext uri="{BB962C8B-B14F-4D97-AF65-F5344CB8AC3E}">
        <p14:creationId xmlns:p14="http://schemas.microsoft.com/office/powerpoint/2010/main" val="4045051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101269" y="125332"/>
            <a:ext cx="9386760"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600" b="1"/>
              <a:t>ARMADA: </a:t>
            </a:r>
            <a:r>
              <a:rPr lang="en-GB" sz="2600">
                <a:solidFill>
                  <a:schemeClr val="lt1"/>
                </a:solidFill>
                <a:latin typeface="Arial"/>
                <a:ea typeface="Arial"/>
                <a:cs typeface="Arial"/>
                <a:sym typeface="Arial"/>
              </a:rPr>
              <a:t>Alignment-induced Cross-modal KD</a:t>
            </a:r>
            <a:endParaRPr sz="2600"/>
          </a:p>
        </p:txBody>
      </p:sp>
      <p:sp>
        <p:nvSpPr>
          <p:cNvPr id="376" name="Google Shape;376;p56"/>
          <p:cNvSpPr txBox="1"/>
          <p:nvPr/>
        </p:nvSpPr>
        <p:spPr>
          <a:xfrm>
            <a:off x="115200" y="1037348"/>
            <a:ext cx="8724000" cy="3912251"/>
          </a:xfrm>
          <a:prstGeom prst="rect">
            <a:avLst/>
          </a:prstGeom>
          <a:noFill/>
          <a:ln>
            <a:noFill/>
          </a:ln>
        </p:spPr>
        <p:txBody>
          <a:bodyPr spcFirstLastPara="1" wrap="square" lIns="91425" tIns="91425" rIns="91425" bIns="91425" anchor="t" anchorCtr="0">
            <a:no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chemeClr val="dk1"/>
              </a:solidFill>
              <a:latin typeface="Arial"/>
              <a:ea typeface="Arial"/>
              <a:cs typeface="Arial"/>
              <a:sym typeface="Arial"/>
            </a:endParaRPr>
          </a:p>
        </p:txBody>
      </p:sp>
      <p:pic>
        <p:nvPicPr>
          <p:cNvPr id="377" name="Google Shape;377;p56" descr="A diagram of a student model&#10;&#10;Description automatically generated"/>
          <p:cNvPicPr preferRelativeResize="0"/>
          <p:nvPr/>
        </p:nvPicPr>
        <p:blipFill rotWithShape="1">
          <a:blip r:embed="rId3">
            <a:alphaModFix/>
          </a:blip>
          <a:srcRect r="64209" b="54650"/>
          <a:stretch/>
        </p:blipFill>
        <p:spPr>
          <a:xfrm>
            <a:off x="1366690" y="1487981"/>
            <a:ext cx="2781867" cy="1083770"/>
          </a:xfrm>
          <a:prstGeom prst="rect">
            <a:avLst/>
          </a:prstGeom>
          <a:noFill/>
          <a:ln>
            <a:noFill/>
          </a:ln>
        </p:spPr>
      </p:pic>
      <p:pic>
        <p:nvPicPr>
          <p:cNvPr id="380" name="Google Shape;380;p56" descr="A diagram of a student model&#10;&#10;Description automatically generated"/>
          <p:cNvPicPr preferRelativeResize="0"/>
          <p:nvPr/>
        </p:nvPicPr>
        <p:blipFill rotWithShape="1">
          <a:blip r:embed="rId3">
            <a:alphaModFix/>
          </a:blip>
          <a:srcRect t="46011" r="63344" b="36767"/>
          <a:stretch/>
        </p:blipFill>
        <p:spPr>
          <a:xfrm>
            <a:off x="1359763" y="2576560"/>
            <a:ext cx="2854322" cy="406342"/>
          </a:xfrm>
          <a:prstGeom prst="rect">
            <a:avLst/>
          </a:prstGeom>
          <a:noFill/>
          <a:ln>
            <a:noFill/>
          </a:ln>
        </p:spPr>
      </p:pic>
      <p:pic>
        <p:nvPicPr>
          <p:cNvPr id="381" name="Google Shape;381;p56" descr="A diagram of a student model&#10;&#10;Description automatically generated"/>
          <p:cNvPicPr preferRelativeResize="0"/>
          <p:nvPr/>
        </p:nvPicPr>
        <p:blipFill rotWithShape="1">
          <a:blip r:embed="rId3">
            <a:alphaModFix/>
          </a:blip>
          <a:srcRect l="23937" t="62061"/>
          <a:stretch/>
        </p:blipFill>
        <p:spPr>
          <a:xfrm>
            <a:off x="3232045" y="2982902"/>
            <a:ext cx="5911955" cy="906651"/>
          </a:xfrm>
          <a:prstGeom prst="rect">
            <a:avLst/>
          </a:prstGeom>
          <a:noFill/>
          <a:ln>
            <a:noFill/>
          </a:ln>
        </p:spPr>
      </p:pic>
      <p:sp>
        <p:nvSpPr>
          <p:cNvPr id="384" name="Google Shape;384;p56"/>
          <p:cNvSpPr txBox="1"/>
          <p:nvPr/>
        </p:nvSpPr>
        <p:spPr>
          <a:xfrm>
            <a:off x="1258919" y="3122097"/>
            <a:ext cx="1995055"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FF"/>
                </a:solidFill>
                <a:latin typeface="Arial"/>
                <a:ea typeface="Arial"/>
                <a:cs typeface="Arial"/>
                <a:sym typeface="Arial"/>
              </a:rPr>
              <a:t>Text input is passed to student language model for obtaining outputs and manifold projection</a:t>
            </a:r>
            <a:endParaRPr sz="1400" b="0" i="0" u="none" strike="noStrike" cap="none" dirty="0">
              <a:solidFill>
                <a:srgbClr val="0000FF"/>
              </a:solidFill>
              <a:latin typeface="Arial"/>
              <a:ea typeface="Arial"/>
              <a:cs typeface="Arial"/>
              <a:sym typeface="Arial"/>
            </a:endParaRPr>
          </a:p>
        </p:txBody>
      </p:sp>
    </p:spTree>
    <p:extLst>
      <p:ext uri="{BB962C8B-B14F-4D97-AF65-F5344CB8AC3E}">
        <p14:creationId xmlns:p14="http://schemas.microsoft.com/office/powerpoint/2010/main" val="2629317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101269" y="125332"/>
            <a:ext cx="9386760"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600" b="1"/>
              <a:t>ARMADA: </a:t>
            </a:r>
            <a:r>
              <a:rPr lang="en-GB" sz="2600">
                <a:solidFill>
                  <a:schemeClr val="lt1"/>
                </a:solidFill>
                <a:latin typeface="Arial"/>
                <a:ea typeface="Arial"/>
                <a:cs typeface="Arial"/>
                <a:sym typeface="Arial"/>
              </a:rPr>
              <a:t>Alignment-induced Cross-modal KD</a:t>
            </a:r>
            <a:endParaRPr sz="2600"/>
          </a:p>
        </p:txBody>
      </p:sp>
      <p:pic>
        <p:nvPicPr>
          <p:cNvPr id="377" name="Google Shape;377;p56" descr="A diagram of a student model&#10;&#10;Description automatically generated"/>
          <p:cNvPicPr preferRelativeResize="0"/>
          <p:nvPr/>
        </p:nvPicPr>
        <p:blipFill rotWithShape="1">
          <a:blip r:embed="rId3">
            <a:alphaModFix/>
          </a:blip>
          <a:srcRect r="64209" b="54650"/>
          <a:stretch/>
        </p:blipFill>
        <p:spPr>
          <a:xfrm>
            <a:off x="1366690" y="1487981"/>
            <a:ext cx="2781867" cy="1083770"/>
          </a:xfrm>
          <a:prstGeom prst="rect">
            <a:avLst/>
          </a:prstGeom>
          <a:noFill/>
          <a:ln>
            <a:noFill/>
          </a:ln>
        </p:spPr>
      </p:pic>
      <p:pic>
        <p:nvPicPr>
          <p:cNvPr id="379" name="Google Shape;379;p56" descr="A diagram of a student model&#10;&#10;Description automatically generated"/>
          <p:cNvPicPr preferRelativeResize="0"/>
          <p:nvPr/>
        </p:nvPicPr>
        <p:blipFill rotWithShape="1">
          <a:blip r:embed="rId3">
            <a:alphaModFix/>
          </a:blip>
          <a:srcRect l="35879" b="52799"/>
          <a:stretch/>
        </p:blipFill>
        <p:spPr>
          <a:xfrm>
            <a:off x="4148557" y="1487980"/>
            <a:ext cx="4983698" cy="1128011"/>
          </a:xfrm>
          <a:prstGeom prst="rect">
            <a:avLst/>
          </a:prstGeom>
          <a:noFill/>
          <a:ln>
            <a:noFill/>
          </a:ln>
        </p:spPr>
      </p:pic>
      <p:pic>
        <p:nvPicPr>
          <p:cNvPr id="380" name="Google Shape;380;p56" descr="A diagram of a student model&#10;&#10;Description automatically generated"/>
          <p:cNvPicPr preferRelativeResize="0"/>
          <p:nvPr/>
        </p:nvPicPr>
        <p:blipFill rotWithShape="1">
          <a:blip r:embed="rId3">
            <a:alphaModFix/>
          </a:blip>
          <a:srcRect t="46011" r="63344" b="36767"/>
          <a:stretch/>
        </p:blipFill>
        <p:spPr>
          <a:xfrm>
            <a:off x="1366690" y="2576560"/>
            <a:ext cx="2854322" cy="406342"/>
          </a:xfrm>
          <a:prstGeom prst="rect">
            <a:avLst/>
          </a:prstGeom>
          <a:noFill/>
          <a:ln>
            <a:noFill/>
          </a:ln>
        </p:spPr>
      </p:pic>
      <p:pic>
        <p:nvPicPr>
          <p:cNvPr id="381" name="Google Shape;381;p56" descr="A diagram of a student model&#10;&#10;Description automatically generated"/>
          <p:cNvPicPr preferRelativeResize="0"/>
          <p:nvPr/>
        </p:nvPicPr>
        <p:blipFill rotWithShape="1">
          <a:blip r:embed="rId3">
            <a:alphaModFix/>
          </a:blip>
          <a:srcRect l="23937" t="62061"/>
          <a:stretch/>
        </p:blipFill>
        <p:spPr>
          <a:xfrm>
            <a:off x="3220302" y="2987702"/>
            <a:ext cx="5911955" cy="906651"/>
          </a:xfrm>
          <a:prstGeom prst="rect">
            <a:avLst/>
          </a:prstGeom>
          <a:noFill/>
          <a:ln>
            <a:noFill/>
          </a:ln>
        </p:spPr>
      </p:pic>
      <p:sp>
        <p:nvSpPr>
          <p:cNvPr id="385" name="Google Shape;385;p56"/>
          <p:cNvSpPr txBox="1"/>
          <p:nvPr/>
        </p:nvSpPr>
        <p:spPr>
          <a:xfrm>
            <a:off x="1885987" y="1085925"/>
            <a:ext cx="858058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00FF"/>
                </a:solidFill>
                <a:latin typeface="Arial"/>
                <a:ea typeface="Arial"/>
                <a:cs typeface="Arial"/>
                <a:sym typeface="Arial"/>
              </a:rPr>
              <a:t>A Student-Teacher (TS) Aligner is used to obtain meta outputs and TS manifold projection</a:t>
            </a:r>
            <a:endParaRPr sz="1400" b="0" i="0" u="none" strike="noStrike" cap="none" dirty="0">
              <a:solidFill>
                <a:srgbClr val="0000FF"/>
              </a:solidFill>
              <a:latin typeface="Arial"/>
              <a:ea typeface="Arial"/>
              <a:cs typeface="Arial"/>
              <a:sym typeface="Arial"/>
            </a:endParaRPr>
          </a:p>
        </p:txBody>
      </p:sp>
    </p:spTree>
    <p:extLst>
      <p:ext uri="{BB962C8B-B14F-4D97-AF65-F5344CB8AC3E}">
        <p14:creationId xmlns:p14="http://schemas.microsoft.com/office/powerpoint/2010/main" val="1023023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101269" y="125332"/>
            <a:ext cx="9386760"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600" b="1"/>
              <a:t>ARMADA: </a:t>
            </a:r>
            <a:r>
              <a:rPr lang="en-GB" sz="2600">
                <a:solidFill>
                  <a:schemeClr val="lt1"/>
                </a:solidFill>
                <a:latin typeface="Arial"/>
                <a:ea typeface="Arial"/>
                <a:cs typeface="Arial"/>
                <a:sym typeface="Arial"/>
              </a:rPr>
              <a:t>Alignment-induced Cross-modal KD</a:t>
            </a:r>
            <a:endParaRPr sz="2600"/>
          </a:p>
        </p:txBody>
      </p:sp>
      <p:sp>
        <p:nvSpPr>
          <p:cNvPr id="376" name="Google Shape;376;p56"/>
          <p:cNvSpPr txBox="1"/>
          <p:nvPr/>
        </p:nvSpPr>
        <p:spPr>
          <a:xfrm>
            <a:off x="115200" y="1037348"/>
            <a:ext cx="8724000" cy="3912251"/>
          </a:xfrm>
          <a:prstGeom prst="rect">
            <a:avLst/>
          </a:prstGeom>
          <a:noFill/>
          <a:ln>
            <a:noFill/>
          </a:ln>
        </p:spPr>
        <p:txBody>
          <a:bodyPr spcFirstLastPara="1" wrap="square" lIns="91425" tIns="91425" rIns="91425" bIns="91425" anchor="t" anchorCtr="0">
            <a:no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chemeClr val="dk1"/>
              </a:solidFill>
              <a:latin typeface="Arial"/>
              <a:ea typeface="Arial"/>
              <a:cs typeface="Arial"/>
              <a:sym typeface="Arial"/>
            </a:endParaRPr>
          </a:p>
        </p:txBody>
      </p:sp>
      <p:pic>
        <p:nvPicPr>
          <p:cNvPr id="377" name="Google Shape;377;p56" descr="A diagram of a student model&#10;&#10;Description automatically generated"/>
          <p:cNvPicPr preferRelativeResize="0"/>
          <p:nvPr/>
        </p:nvPicPr>
        <p:blipFill rotWithShape="1">
          <a:blip r:embed="rId3">
            <a:alphaModFix/>
          </a:blip>
          <a:srcRect r="64209" b="54650"/>
          <a:stretch/>
        </p:blipFill>
        <p:spPr>
          <a:xfrm>
            <a:off x="1366690" y="1487981"/>
            <a:ext cx="2781867" cy="1083770"/>
          </a:xfrm>
          <a:prstGeom prst="rect">
            <a:avLst/>
          </a:prstGeom>
          <a:noFill/>
          <a:ln>
            <a:noFill/>
          </a:ln>
        </p:spPr>
      </p:pic>
      <p:sp>
        <p:nvSpPr>
          <p:cNvPr id="378" name="Google Shape;378;p56"/>
          <p:cNvSpPr txBox="1"/>
          <p:nvPr/>
        </p:nvSpPr>
        <p:spPr>
          <a:xfrm>
            <a:off x="4689764" y="4132946"/>
            <a:ext cx="4442491"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dirty="0">
                <a:solidFill>
                  <a:srgbClr val="0000FF"/>
                </a:solidFill>
                <a:sym typeface="Arial"/>
              </a:rPr>
              <a:t>Alignments help the student model learn abstractions from the teacher modality as well as regularize the student outputs</a:t>
            </a:r>
            <a:endParaRPr dirty="0">
              <a:solidFill>
                <a:srgbClr val="0000FF"/>
              </a:solidFill>
            </a:endParaRPr>
          </a:p>
        </p:txBody>
      </p:sp>
      <p:pic>
        <p:nvPicPr>
          <p:cNvPr id="379" name="Google Shape;379;p56" descr="A diagram of a student model&#10;&#10;Description automatically generated"/>
          <p:cNvPicPr preferRelativeResize="0"/>
          <p:nvPr/>
        </p:nvPicPr>
        <p:blipFill rotWithShape="1">
          <a:blip r:embed="rId3">
            <a:alphaModFix/>
          </a:blip>
          <a:srcRect l="35879" b="52799"/>
          <a:stretch/>
        </p:blipFill>
        <p:spPr>
          <a:xfrm>
            <a:off x="4148557" y="1487980"/>
            <a:ext cx="4983698" cy="1128011"/>
          </a:xfrm>
          <a:prstGeom prst="rect">
            <a:avLst/>
          </a:prstGeom>
          <a:noFill/>
          <a:ln>
            <a:noFill/>
          </a:ln>
        </p:spPr>
      </p:pic>
      <p:pic>
        <p:nvPicPr>
          <p:cNvPr id="380" name="Google Shape;380;p56" descr="A diagram of a student model&#10;&#10;Description automatically generated"/>
          <p:cNvPicPr preferRelativeResize="0"/>
          <p:nvPr/>
        </p:nvPicPr>
        <p:blipFill rotWithShape="1">
          <a:blip r:embed="rId3">
            <a:alphaModFix/>
          </a:blip>
          <a:srcRect t="46011" r="63344" b="36767"/>
          <a:stretch/>
        </p:blipFill>
        <p:spPr>
          <a:xfrm>
            <a:off x="1366690" y="2576560"/>
            <a:ext cx="2854322" cy="406342"/>
          </a:xfrm>
          <a:prstGeom prst="rect">
            <a:avLst/>
          </a:prstGeom>
          <a:noFill/>
          <a:ln>
            <a:noFill/>
          </a:ln>
        </p:spPr>
      </p:pic>
      <p:pic>
        <p:nvPicPr>
          <p:cNvPr id="381" name="Google Shape;381;p56" descr="A diagram of a student model&#10;&#10;Description automatically generated"/>
          <p:cNvPicPr preferRelativeResize="0"/>
          <p:nvPr/>
        </p:nvPicPr>
        <p:blipFill rotWithShape="1">
          <a:blip r:embed="rId3">
            <a:alphaModFix/>
          </a:blip>
          <a:srcRect l="23937" t="62061"/>
          <a:stretch/>
        </p:blipFill>
        <p:spPr>
          <a:xfrm>
            <a:off x="3220302" y="2987702"/>
            <a:ext cx="5911955" cy="906651"/>
          </a:xfrm>
          <a:prstGeom prst="rect">
            <a:avLst/>
          </a:prstGeom>
          <a:noFill/>
          <a:ln>
            <a:noFill/>
          </a:ln>
        </p:spPr>
      </p:pic>
      <p:pic>
        <p:nvPicPr>
          <p:cNvPr id="382" name="Google Shape;382;p56" descr="A diagram of a student model&#10;&#10;Description automatically generated"/>
          <p:cNvPicPr preferRelativeResize="0"/>
          <p:nvPr/>
        </p:nvPicPr>
        <p:blipFill rotWithShape="1">
          <a:blip r:embed="rId3">
            <a:alphaModFix/>
          </a:blip>
          <a:srcRect l="46549" t="43499" b="35184"/>
          <a:stretch/>
        </p:blipFill>
        <p:spPr>
          <a:xfrm>
            <a:off x="4977876" y="2555739"/>
            <a:ext cx="4154379" cy="509448"/>
          </a:xfrm>
          <a:prstGeom prst="rect">
            <a:avLst/>
          </a:prstGeom>
          <a:noFill/>
          <a:ln>
            <a:noFill/>
          </a:ln>
        </p:spPr>
      </p:pic>
      <p:pic>
        <p:nvPicPr>
          <p:cNvPr id="16" name="Picture 15"/>
          <p:cNvPicPr>
            <a:picLocks noChangeAspect="1"/>
          </p:cNvPicPr>
          <p:nvPr/>
        </p:nvPicPr>
        <p:blipFill>
          <a:blip r:embed="rId4"/>
          <a:stretch>
            <a:fillRect/>
          </a:stretch>
        </p:blipFill>
        <p:spPr>
          <a:xfrm>
            <a:off x="178959" y="3672793"/>
            <a:ext cx="3414056" cy="571550"/>
          </a:xfrm>
          <a:prstGeom prst="rect">
            <a:avLst/>
          </a:prstGeom>
        </p:spPr>
      </p:pic>
      <p:pic>
        <p:nvPicPr>
          <p:cNvPr id="17" name="Picture 16"/>
          <p:cNvPicPr>
            <a:picLocks noChangeAspect="1"/>
          </p:cNvPicPr>
          <p:nvPr/>
        </p:nvPicPr>
        <p:blipFill>
          <a:blip r:embed="rId5"/>
          <a:stretch>
            <a:fillRect/>
          </a:stretch>
        </p:blipFill>
        <p:spPr>
          <a:xfrm>
            <a:off x="308341" y="4115799"/>
            <a:ext cx="3284674" cy="505933"/>
          </a:xfrm>
          <a:prstGeom prst="rect">
            <a:avLst/>
          </a:prstGeom>
        </p:spPr>
      </p:pic>
      <p:pic>
        <p:nvPicPr>
          <p:cNvPr id="18" name="Picture 17"/>
          <p:cNvPicPr>
            <a:picLocks noChangeAspect="1"/>
          </p:cNvPicPr>
          <p:nvPr/>
        </p:nvPicPr>
        <p:blipFill>
          <a:blip r:embed="rId6"/>
          <a:stretch>
            <a:fillRect/>
          </a:stretch>
        </p:blipFill>
        <p:spPr>
          <a:xfrm>
            <a:off x="239751" y="4606375"/>
            <a:ext cx="3292471" cy="561566"/>
          </a:xfrm>
          <a:prstGeom prst="rect">
            <a:avLst/>
          </a:prstGeom>
        </p:spPr>
      </p:pic>
    </p:spTree>
    <p:extLst>
      <p:ext uri="{BB962C8B-B14F-4D97-AF65-F5344CB8AC3E}">
        <p14:creationId xmlns:p14="http://schemas.microsoft.com/office/powerpoint/2010/main" val="392832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a:spLocks noGrp="1"/>
          </p:cNvSpPr>
          <p:nvPr>
            <p:ph type="title"/>
          </p:nvPr>
        </p:nvSpPr>
        <p:spPr>
          <a:xfrm>
            <a:off x="101269" y="125332"/>
            <a:ext cx="9386760" cy="906651"/>
          </a:xfrm>
          <a:prstGeom prst="rect">
            <a:avLst/>
          </a:prstGeom>
          <a:noFill/>
          <a:ln>
            <a:noFill/>
          </a:ln>
        </p:spPr>
        <p:txBody>
          <a:bodyPr spcFirstLastPara="1" wrap="square" lIns="68575" tIns="34275" rIns="68575" bIns="34275" anchor="b" anchorCtr="0">
            <a:normAutofit/>
          </a:bodyPr>
          <a:lstStyle/>
          <a:p>
            <a:pPr marL="0" lvl="0" indent="0" algn="l" rtl="0">
              <a:lnSpc>
                <a:spcPct val="100000"/>
              </a:lnSpc>
              <a:spcBef>
                <a:spcPts val="0"/>
              </a:spcBef>
              <a:spcAft>
                <a:spcPts val="0"/>
              </a:spcAft>
              <a:buClr>
                <a:schemeClr val="lt1"/>
              </a:buClr>
              <a:buSzPts val="2700"/>
              <a:buFont typeface="Arial"/>
              <a:buNone/>
            </a:pPr>
            <a:r>
              <a:rPr lang="en-GB" sz="2600">
                <a:latin typeface="Arial"/>
                <a:ea typeface="Arial"/>
                <a:cs typeface="Arial"/>
                <a:sym typeface="Arial"/>
              </a:rPr>
              <a:t>Empirical Evidences </a:t>
            </a:r>
            <a:r>
              <a:rPr lang="en-GB" sz="2600"/>
              <a:t>of</a:t>
            </a:r>
            <a:r>
              <a:rPr lang="en-GB" sz="2600">
                <a:latin typeface="Arial"/>
                <a:ea typeface="Arial"/>
                <a:cs typeface="Arial"/>
                <a:sym typeface="Arial"/>
              </a:rPr>
              <a:t> Cross-Modal Distillation</a:t>
            </a:r>
            <a:endParaRPr sz="2600">
              <a:latin typeface="Arial"/>
              <a:ea typeface="Arial"/>
              <a:cs typeface="Arial"/>
              <a:sym typeface="Arial"/>
            </a:endParaRPr>
          </a:p>
        </p:txBody>
      </p:sp>
      <p:pic>
        <p:nvPicPr>
          <p:cNvPr id="392" name="Google Shape;392;p57" descr="A table with numbers and text&#10;&#10;Description automatically generated"/>
          <p:cNvPicPr preferRelativeResize="0"/>
          <p:nvPr/>
        </p:nvPicPr>
        <p:blipFill rotWithShape="1">
          <a:blip r:embed="rId3">
            <a:alphaModFix/>
          </a:blip>
          <a:srcRect b="88288"/>
          <a:stretch/>
        </p:blipFill>
        <p:spPr>
          <a:xfrm>
            <a:off x="545482" y="1127556"/>
            <a:ext cx="7772400" cy="470336"/>
          </a:xfrm>
          <a:prstGeom prst="rect">
            <a:avLst/>
          </a:prstGeom>
          <a:noFill/>
          <a:ln>
            <a:noFill/>
          </a:ln>
        </p:spPr>
      </p:pic>
      <p:pic>
        <p:nvPicPr>
          <p:cNvPr id="393" name="Google Shape;393;p57" descr="A table with numbers and text&#10;&#10;Description automatically generated"/>
          <p:cNvPicPr preferRelativeResize="0"/>
          <p:nvPr/>
        </p:nvPicPr>
        <p:blipFill rotWithShape="1">
          <a:blip r:embed="rId3">
            <a:alphaModFix/>
          </a:blip>
          <a:srcRect t="25626" b="59823"/>
          <a:stretch/>
        </p:blipFill>
        <p:spPr>
          <a:xfrm>
            <a:off x="545482" y="1586165"/>
            <a:ext cx="7772400" cy="584381"/>
          </a:xfrm>
          <a:prstGeom prst="rect">
            <a:avLst/>
          </a:prstGeom>
          <a:noFill/>
          <a:ln>
            <a:noFill/>
          </a:ln>
        </p:spPr>
      </p:pic>
      <p:pic>
        <p:nvPicPr>
          <p:cNvPr id="394" name="Google Shape;394;p57" descr="A table with numbers and text&#10;&#10;Description automatically generated"/>
          <p:cNvPicPr preferRelativeResize="0"/>
          <p:nvPr/>
        </p:nvPicPr>
        <p:blipFill rotWithShape="1">
          <a:blip r:embed="rId3">
            <a:alphaModFix/>
          </a:blip>
          <a:srcRect t="39770" b="29181"/>
          <a:stretch/>
        </p:blipFill>
        <p:spPr>
          <a:xfrm>
            <a:off x="545482" y="2152074"/>
            <a:ext cx="7772400" cy="1246909"/>
          </a:xfrm>
          <a:prstGeom prst="rect">
            <a:avLst/>
          </a:prstGeom>
          <a:noFill/>
          <a:ln>
            <a:noFill/>
          </a:ln>
        </p:spPr>
      </p:pic>
      <p:sp>
        <p:nvSpPr>
          <p:cNvPr id="395" name="Google Shape;395;p57"/>
          <p:cNvSpPr txBox="1"/>
          <p:nvPr/>
        </p:nvSpPr>
        <p:spPr>
          <a:xfrm>
            <a:off x="205225" y="3423713"/>
            <a:ext cx="8885400" cy="1536214"/>
          </a:xfrm>
          <a:prstGeom prst="rect">
            <a:avLst/>
          </a:prstGeom>
          <a:solidFill>
            <a:srgbClr val="E7E6E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F9D58"/>
                </a:solidFill>
                <a:latin typeface="Arial"/>
                <a:ea typeface="Arial"/>
                <a:cs typeface="Arial"/>
                <a:sym typeface="Arial"/>
              </a:rPr>
              <a:t>Takeaways:</a:t>
            </a:r>
            <a:endParaRPr sz="1400" b="1" i="0" u="none" strike="noStrike" cap="none">
              <a:solidFill>
                <a:srgbClr val="0F9D58"/>
              </a:solidFill>
              <a:latin typeface="Arial"/>
              <a:ea typeface="Arial"/>
              <a:cs typeface="Arial"/>
              <a:sym typeface="Arial"/>
            </a:endParaRPr>
          </a:p>
          <a:p>
            <a:pPr marL="457200" marR="0" lvl="0" indent="-317500" algn="l" rtl="0">
              <a:lnSpc>
                <a:spcPct val="100000"/>
              </a:lnSpc>
              <a:spcBef>
                <a:spcPts val="0"/>
              </a:spcBef>
              <a:spcAft>
                <a:spcPts val="0"/>
              </a:spcAft>
              <a:buClr>
                <a:srgbClr val="1A1A1A"/>
              </a:buClr>
              <a:buSzPts val="1400"/>
              <a:buFont typeface="Arial"/>
              <a:buChar char="●"/>
            </a:pPr>
            <a:r>
              <a:rPr lang="en-GB" sz="1400" b="0" i="0" u="none" strike="noStrike" cap="none">
                <a:solidFill>
                  <a:srgbClr val="1A1A1A"/>
                </a:solidFill>
                <a:latin typeface="Arial"/>
                <a:ea typeface="Arial"/>
                <a:cs typeface="Arial"/>
                <a:sym typeface="Arial"/>
              </a:rPr>
              <a:t>ARMADA can improve the performance of an undistilled fine-tuned BERT-base model by over 2% across different NLU tasks.</a:t>
            </a:r>
            <a:endParaRPr/>
          </a:p>
          <a:p>
            <a:pPr marL="457200" marR="0" lvl="0" indent="-317500" algn="l" rtl="0">
              <a:lnSpc>
                <a:spcPct val="100000"/>
              </a:lnSpc>
              <a:spcBef>
                <a:spcPts val="0"/>
              </a:spcBef>
              <a:spcAft>
                <a:spcPts val="0"/>
              </a:spcAft>
              <a:buClr>
                <a:srgbClr val="1A1A1A"/>
              </a:buClr>
              <a:buSzPts val="1400"/>
              <a:buFont typeface="Arial"/>
              <a:buChar char="●"/>
            </a:pPr>
            <a:r>
              <a:rPr lang="en-GB" sz="1400" b="0" i="0" u="none" strike="noStrike" cap="none">
                <a:solidFill>
                  <a:srgbClr val="1A1A1A"/>
                </a:solidFill>
                <a:latin typeface="Arial"/>
                <a:ea typeface="Arial"/>
                <a:cs typeface="Arial"/>
                <a:sym typeface="Arial"/>
              </a:rPr>
              <a:t>Even large pre-trained models such as DeBERTa and OPT (&gt;1B) can be improved with cross-modal KD.</a:t>
            </a:r>
            <a:endParaRPr sz="1400" b="0" i="0" u="none" strike="noStrike" cap="none">
              <a:solidFill>
                <a:srgbClr val="1A1A1A"/>
              </a:solidFill>
              <a:latin typeface="Arial"/>
              <a:ea typeface="Arial"/>
              <a:cs typeface="Arial"/>
              <a:sym typeface="Arial"/>
            </a:endParaRPr>
          </a:p>
        </p:txBody>
      </p:sp>
      <p:sp>
        <p:nvSpPr>
          <p:cNvPr id="396" name="Google Shape;396;p57"/>
          <p:cNvSpPr/>
          <p:nvPr/>
        </p:nvSpPr>
        <p:spPr>
          <a:xfrm>
            <a:off x="826118" y="1726795"/>
            <a:ext cx="7300015" cy="425279"/>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7" name="Google Shape;397;p57"/>
          <p:cNvSpPr/>
          <p:nvPr/>
        </p:nvSpPr>
        <p:spPr>
          <a:xfrm>
            <a:off x="826118" y="2296240"/>
            <a:ext cx="7300015" cy="42848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8" name="Google Shape;398;p57"/>
          <p:cNvSpPr/>
          <p:nvPr/>
        </p:nvSpPr>
        <p:spPr>
          <a:xfrm>
            <a:off x="809382" y="2863832"/>
            <a:ext cx="7300015" cy="428488"/>
          </a:xfrm>
          <a:prstGeom prst="rect">
            <a:avLst/>
          </a:prstGeom>
          <a:no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6BD179B-7A00-BB56-E6A8-BF30C0F89048}"/>
              </a:ext>
            </a:extLst>
          </p:cNvPr>
          <p:cNvSpPr txBox="1"/>
          <p:nvPr/>
        </p:nvSpPr>
        <p:spPr>
          <a:xfrm>
            <a:off x="5410831" y="622786"/>
            <a:ext cx="3476230" cy="3139321"/>
          </a:xfrm>
          <a:prstGeom prst="rect">
            <a:avLst/>
          </a:prstGeom>
          <a:noFill/>
        </p:spPr>
        <p:txBody>
          <a:bodyPr wrap="square" rtlCol="0">
            <a:spAutoFit/>
          </a:bodyPr>
          <a:lstStyle/>
          <a:p>
            <a:pPr algn="ctr" defTabSz="685800">
              <a:buClrTx/>
            </a:pPr>
            <a:r>
              <a:rPr lang="en-US" sz="3300" b="1" kern="1200" dirty="0">
                <a:solidFill>
                  <a:srgbClr val="0000FF"/>
                </a:solidFill>
                <a:latin typeface="Aptos" panose="020B0004020202020204"/>
                <a:ea typeface="+mn-ea"/>
                <a:cs typeface="+mn-cs"/>
              </a:rPr>
              <a:t>Today is the last registration date</a:t>
            </a:r>
          </a:p>
          <a:p>
            <a:pPr algn="ctr" defTabSz="685800">
              <a:buClrTx/>
            </a:pPr>
            <a:endParaRPr lang="en-US" sz="3300" b="1" kern="1200" dirty="0">
              <a:solidFill>
                <a:srgbClr val="C21717"/>
              </a:solidFill>
              <a:latin typeface="Aptos" panose="020B0004020202020204"/>
              <a:ea typeface="+mn-ea"/>
              <a:cs typeface="+mn-cs"/>
            </a:endParaRPr>
          </a:p>
          <a:p>
            <a:pPr algn="ctr" defTabSz="685800">
              <a:buClrTx/>
            </a:pPr>
            <a:endParaRPr lang="en-US" sz="3300" b="1" kern="1200" dirty="0">
              <a:solidFill>
                <a:srgbClr val="C21717"/>
              </a:solidFill>
              <a:latin typeface="Aptos" panose="020B0004020202020204"/>
              <a:ea typeface="+mn-ea"/>
              <a:cs typeface="+mn-cs"/>
            </a:endParaRPr>
          </a:p>
          <a:p>
            <a:pPr algn="ctr" defTabSz="685800">
              <a:buClrTx/>
            </a:pPr>
            <a:endParaRPr lang="en-US" sz="3300" b="1" kern="1200" dirty="0">
              <a:solidFill>
                <a:srgbClr val="C21717"/>
              </a:solidFill>
              <a:latin typeface="Aptos" panose="020B0004020202020204"/>
              <a:ea typeface="+mn-ea"/>
              <a:cs typeface="+mn-cs"/>
            </a:endParaRPr>
          </a:p>
          <a:p>
            <a:pPr algn="ctr" defTabSz="685800">
              <a:buClrTx/>
            </a:pPr>
            <a:r>
              <a:rPr lang="en-US" sz="3300" b="1" kern="1200" dirty="0">
                <a:solidFill>
                  <a:srgbClr val="C21717"/>
                </a:solidFill>
                <a:latin typeface="Aptos" panose="020B0004020202020204"/>
                <a:ea typeface="+mn-ea"/>
                <a:cs typeface="+mn-cs"/>
              </a:rPr>
              <a:t>NPTEL Swayam</a:t>
            </a:r>
          </a:p>
        </p:txBody>
      </p:sp>
      <p:pic>
        <p:nvPicPr>
          <p:cNvPr id="3" name="Picture 2">
            <a:extLst>
              <a:ext uri="{FF2B5EF4-FFF2-40B4-BE49-F238E27FC236}">
                <a16:creationId xmlns:a16="http://schemas.microsoft.com/office/drawing/2014/main" id="{C7239751-22AB-4EC6-1B62-E4A3B384D5B6}"/>
              </a:ext>
            </a:extLst>
          </p:cNvPr>
          <p:cNvPicPr>
            <a:picLocks noChangeAspect="1"/>
          </p:cNvPicPr>
          <p:nvPr/>
        </p:nvPicPr>
        <p:blipFill>
          <a:blip r:embed="rId2"/>
          <a:stretch>
            <a:fillRect/>
          </a:stretch>
        </p:blipFill>
        <p:spPr>
          <a:xfrm>
            <a:off x="0" y="-60456"/>
            <a:ext cx="5516819" cy="5143500"/>
          </a:xfrm>
          <a:prstGeom prst="rect">
            <a:avLst/>
          </a:prstGeom>
        </p:spPr>
      </p:pic>
      <p:sp>
        <p:nvSpPr>
          <p:cNvPr id="4" name="TextBox 3">
            <a:extLst>
              <a:ext uri="{FF2B5EF4-FFF2-40B4-BE49-F238E27FC236}">
                <a16:creationId xmlns:a16="http://schemas.microsoft.com/office/drawing/2014/main" id="{14764C0C-A3D8-6D12-1AF3-06FA380F3218}"/>
              </a:ext>
            </a:extLst>
          </p:cNvPr>
          <p:cNvSpPr txBox="1"/>
          <p:nvPr/>
        </p:nvSpPr>
        <p:spPr>
          <a:xfrm>
            <a:off x="4889339" y="4016022"/>
            <a:ext cx="4520153" cy="507831"/>
          </a:xfrm>
          <a:prstGeom prst="rect">
            <a:avLst/>
          </a:prstGeom>
          <a:noFill/>
        </p:spPr>
        <p:txBody>
          <a:bodyPr wrap="square">
            <a:spAutoFit/>
          </a:bodyPr>
          <a:lstStyle/>
          <a:p>
            <a:pPr algn="ctr" defTabSz="685800">
              <a:buClrTx/>
            </a:pPr>
            <a:r>
              <a:rPr lang="en-US" sz="1350" b="1" kern="1200" dirty="0">
                <a:highlight>
                  <a:srgbClr val="FFFF00"/>
                </a:highlight>
                <a:latin typeface="Aptos" panose="020B0004020202020204"/>
                <a:ea typeface="+mn-ea"/>
                <a:cs typeface="+mn-cs"/>
              </a:rPr>
              <a:t>January, 2025</a:t>
            </a:r>
          </a:p>
          <a:p>
            <a:pPr algn="ctr" defTabSz="685800">
              <a:buClrTx/>
            </a:pPr>
            <a:r>
              <a:rPr lang="en-US" sz="1350" kern="1200" dirty="0">
                <a:highlight>
                  <a:srgbClr val="FFFF00"/>
                </a:highlight>
                <a:latin typeface="Aptos" panose="020B0004020202020204"/>
                <a:ea typeface="+mn-ea"/>
                <a:cs typeface="+mn-cs"/>
              </a:rPr>
              <a:t>https://onlinecourses.nptel.ac.in/noc25_cs45/preview</a:t>
            </a:r>
          </a:p>
        </p:txBody>
      </p:sp>
    </p:spTree>
    <p:extLst>
      <p:ext uri="{BB962C8B-B14F-4D97-AF65-F5344CB8AC3E}">
        <p14:creationId xmlns:p14="http://schemas.microsoft.com/office/powerpoint/2010/main" val="340762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632" y="0"/>
            <a:ext cx="8061900" cy="906600"/>
          </a:xfrm>
        </p:spPr>
        <p:txBody>
          <a:bodyPr/>
          <a:lstStyle/>
          <a:p>
            <a:r>
              <a:rPr lang="en-US" dirty="0"/>
              <a:t>Takeaways</a:t>
            </a:r>
          </a:p>
        </p:txBody>
      </p:sp>
      <p:sp>
        <p:nvSpPr>
          <p:cNvPr id="4" name="Rectangle 1"/>
          <p:cNvSpPr>
            <a:spLocks noGrp="1" noChangeArrowheads="1"/>
          </p:cNvSpPr>
          <p:nvPr>
            <p:ph type="body" idx="1"/>
          </p:nvPr>
        </p:nvSpPr>
        <p:spPr bwMode="auto">
          <a:xfrm>
            <a:off x="198632" y="1239236"/>
            <a:ext cx="877438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Student-aware</a:t>
            </a:r>
            <a:r>
              <a:rPr kumimoji="0" lang="en-US" altLang="en-US" sz="1600" b="1" i="0" u="none" strike="noStrike" cap="none" normalizeH="0" dirty="0">
                <a:ln>
                  <a:noFill/>
                </a:ln>
                <a:solidFill>
                  <a:schemeClr val="tx1"/>
                </a:solidFill>
                <a:effectLst/>
                <a:latin typeface="Arial" panose="020B0604020202020204" pitchFamily="34" charset="0"/>
              </a:rPr>
              <a:t> f</a:t>
            </a:r>
            <a:r>
              <a:rPr kumimoji="0" lang="en-US" altLang="en-US" sz="1600" b="1" i="0" u="none" strike="noStrike" cap="none" normalizeH="0" baseline="0" dirty="0">
                <a:ln>
                  <a:noFill/>
                </a:ln>
                <a:solidFill>
                  <a:schemeClr val="tx1"/>
                </a:solidFill>
                <a:effectLst/>
                <a:latin typeface="Arial" panose="020B0604020202020204" pitchFamily="34" charset="0"/>
              </a:rPr>
              <a:t>ine-tuning for distillation</a:t>
            </a:r>
            <a:r>
              <a:rPr lang="en-US" altLang="en-US" sz="1600" dirty="0">
                <a:solidFill>
                  <a:schemeClr val="tx1"/>
                </a:solidFill>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Vanilla pre-training doesn't inherently distil knowledge; student-aware fine-tuning of the teacher is essential.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Efficiency of meta-teachers</a:t>
            </a:r>
            <a:r>
              <a:rPr lang="en-US" altLang="en-US" sz="1600" dirty="0">
                <a:solidFill>
                  <a:schemeClr val="tx1"/>
                </a:solidFill>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Large models don't need distillation fine-tuning; smaller meta-teachers can suffice.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Teacher performance: </a:t>
            </a:r>
            <a:r>
              <a:rPr kumimoji="0" lang="en-US" altLang="en-US" sz="1600" b="0" i="0" u="none" strike="noStrike" cap="none" normalizeH="0" baseline="0" dirty="0">
                <a:ln>
                  <a:noFill/>
                </a:ln>
                <a:solidFill>
                  <a:schemeClr val="tx1"/>
                </a:solidFill>
                <a:effectLst/>
                <a:latin typeface="Arial" panose="020B0604020202020204" pitchFamily="34" charset="0"/>
              </a:rPr>
              <a:t>Teachers can distil knowledge effectively even with subpar downstream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Teacher-student </a:t>
            </a:r>
            <a:r>
              <a:rPr lang="en-US" altLang="en-US" sz="1600" b="1" dirty="0">
                <a:solidFill>
                  <a:schemeClr val="tx1"/>
                </a:solidFill>
                <a:latin typeface="Arial" panose="020B0604020202020204" pitchFamily="34" charset="0"/>
              </a:rPr>
              <a:t>p</a:t>
            </a:r>
            <a:r>
              <a:rPr kumimoji="0" lang="en-US" altLang="en-US" sz="1600" b="1" i="0" u="none" strike="noStrike" cap="none" normalizeH="0" baseline="0" dirty="0">
                <a:ln>
                  <a:noFill/>
                </a:ln>
                <a:solidFill>
                  <a:schemeClr val="tx1"/>
                </a:solidFill>
                <a:effectLst/>
                <a:latin typeface="Arial" panose="020B0604020202020204" pitchFamily="34" charset="0"/>
              </a:rPr>
              <a:t>erformance </a:t>
            </a:r>
            <a:r>
              <a:rPr lang="en-US" altLang="en-US" sz="1600" b="1" dirty="0">
                <a:solidFill>
                  <a:schemeClr val="tx1"/>
                </a:solidFill>
                <a:latin typeface="Arial" panose="020B0604020202020204" pitchFamily="34" charset="0"/>
              </a:rPr>
              <a:t>c</a:t>
            </a:r>
            <a:r>
              <a:rPr kumimoji="0" lang="en-US" altLang="en-US" sz="1600" b="1" i="0" u="none" strike="noStrike" cap="none" normalizeH="0" baseline="0" dirty="0">
                <a:ln>
                  <a:noFill/>
                </a:ln>
                <a:solidFill>
                  <a:schemeClr val="tx1"/>
                </a:solidFill>
                <a:effectLst/>
                <a:latin typeface="Arial" panose="020B0604020202020204" pitchFamily="34" charset="0"/>
              </a:rPr>
              <a:t>orrelation</a:t>
            </a:r>
            <a:r>
              <a:rPr lang="en-US" altLang="en-US" sz="1600" dirty="0">
                <a:solidFill>
                  <a:schemeClr val="tx1"/>
                </a:solidFill>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Improved teacher learning correlates with better student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 Reward models' </a:t>
            </a:r>
            <a:r>
              <a:rPr lang="en-US" altLang="en-US" sz="1600" b="1" dirty="0">
                <a:solidFill>
                  <a:schemeClr val="tx1"/>
                </a:solidFill>
                <a:latin typeface="Arial" panose="020B0604020202020204" pitchFamily="34" charset="0"/>
              </a:rPr>
              <a:t>i</a:t>
            </a:r>
            <a:r>
              <a:rPr kumimoji="0" lang="en-US" altLang="en-US" sz="1600" b="1" i="0" u="none" strike="noStrike" cap="none" normalizeH="0" baseline="0" dirty="0">
                <a:ln>
                  <a:noFill/>
                </a:ln>
                <a:solidFill>
                  <a:schemeClr val="tx1"/>
                </a:solidFill>
                <a:effectLst/>
                <a:latin typeface="Arial" panose="020B0604020202020204" pitchFamily="34" charset="0"/>
              </a:rPr>
              <a:t>mpact</a:t>
            </a:r>
            <a:r>
              <a:rPr lang="en-US" altLang="en-US" sz="1600" dirty="0">
                <a:solidFill>
                  <a:schemeClr val="tx1"/>
                </a:solidFill>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Suitable reward models enhance student performance and distillation effectiveness.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5250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Language Model (SLM) is All You Need !!!</a:t>
            </a:r>
          </a:p>
        </p:txBody>
      </p:sp>
      <p:sp>
        <p:nvSpPr>
          <p:cNvPr id="3" name="Text Placeholder 2"/>
          <p:cNvSpPr>
            <a:spLocks noGrp="1"/>
          </p:cNvSpPr>
          <p:nvPr>
            <p:ph type="body" idx="1"/>
          </p:nvPr>
        </p:nvSpPr>
        <p:spPr>
          <a:xfrm>
            <a:off x="628650" y="1369219"/>
            <a:ext cx="8169750" cy="3263400"/>
          </a:xfrm>
        </p:spPr>
        <p:txBody>
          <a:bodyPr>
            <a:normAutofit/>
          </a:bodyPr>
          <a:lstStyle/>
          <a:p>
            <a:pPr marL="400050" indent="-171450">
              <a:buFont typeface="Arial" panose="020B0604020202020204" pitchFamily="34" charset="0"/>
              <a:buChar char="•"/>
            </a:pPr>
            <a:r>
              <a:rPr lang="en-US" sz="2400" b="1" dirty="0"/>
              <a:t>Designing</a:t>
            </a:r>
            <a:r>
              <a:rPr lang="en-US" sz="2400" dirty="0"/>
              <a:t> efficient small language models</a:t>
            </a:r>
          </a:p>
          <a:p>
            <a:pPr marL="400050" indent="-171450">
              <a:buFont typeface="Arial" panose="020B0604020202020204" pitchFamily="34" charset="0"/>
              <a:buChar char="•"/>
            </a:pPr>
            <a:r>
              <a:rPr lang="en-US" sz="2400" b="1" dirty="0"/>
              <a:t>Teaching</a:t>
            </a:r>
            <a:r>
              <a:rPr lang="en-US" sz="2400" dirty="0"/>
              <a:t> existing small language models to </a:t>
            </a:r>
            <a:r>
              <a:rPr lang="en-US" sz="2400" b="1" dirty="0"/>
              <a:t>coordinate</a:t>
            </a:r>
            <a:r>
              <a:rPr lang="en-US" sz="2400" dirty="0"/>
              <a:t> </a:t>
            </a:r>
          </a:p>
        </p:txBody>
      </p:sp>
      <p:sp>
        <p:nvSpPr>
          <p:cNvPr id="4" name="Rectangle 3"/>
          <p:cNvSpPr/>
          <p:nvPr/>
        </p:nvSpPr>
        <p:spPr>
          <a:xfrm>
            <a:off x="453325" y="1929600"/>
            <a:ext cx="8345075" cy="612000"/>
          </a:xfrm>
          <a:prstGeom prst="rect">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639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0412CC-995B-D006-DFBD-E7F7DEA4B968}"/>
              </a:ext>
            </a:extLst>
          </p:cNvPr>
          <p:cNvPicPr>
            <a:picLocks noChangeAspect="1"/>
          </p:cNvPicPr>
          <p:nvPr/>
        </p:nvPicPr>
        <p:blipFill>
          <a:blip r:embed="rId2"/>
          <a:srcRect l="19794" t="17457" r="5206" b="6529"/>
          <a:stretch/>
        </p:blipFill>
        <p:spPr>
          <a:xfrm>
            <a:off x="1414322" y="1109080"/>
            <a:ext cx="6315356" cy="3600404"/>
          </a:xfrm>
          <a:prstGeom prst="rect">
            <a:avLst/>
          </a:prstGeom>
        </p:spPr>
      </p:pic>
      <p:sp>
        <p:nvSpPr>
          <p:cNvPr id="3" name="Google Shape;231;p40">
            <a:extLst>
              <a:ext uri="{FF2B5EF4-FFF2-40B4-BE49-F238E27FC236}">
                <a16:creationId xmlns:a16="http://schemas.microsoft.com/office/drawing/2014/main" id="{24B76393-6E0A-2A5F-C8CE-F8ACA5304A55}"/>
              </a:ext>
            </a:extLst>
          </p:cNvPr>
          <p:cNvSpPr txBox="1"/>
          <p:nvPr/>
        </p:nvSpPr>
        <p:spPr>
          <a:xfrm>
            <a:off x="88345" y="22775"/>
            <a:ext cx="8479631" cy="276977"/>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defTabSz="685800">
              <a:buSzPts val="900"/>
            </a:pPr>
            <a:r>
              <a:rPr lang="en-GB" sz="900" kern="1200" dirty="0">
                <a:latin typeface="Aptos Display"/>
              </a:rPr>
              <a:t>Juneja, Dutta, Chakrabarti, Manchanda, </a:t>
            </a:r>
            <a:r>
              <a:rPr lang="en-GB" sz="900" b="1" kern="1200" dirty="0">
                <a:latin typeface="Aptos Display"/>
              </a:rPr>
              <a:t>Chakraborty</a:t>
            </a:r>
            <a:r>
              <a:rPr lang="en-GB" sz="900" kern="1200" dirty="0">
                <a:latin typeface="Aptos Display"/>
              </a:rPr>
              <a:t>. </a:t>
            </a:r>
            <a:r>
              <a:rPr lang="en-US" sz="900" kern="1200" dirty="0">
                <a:latin typeface="Aptos Display"/>
              </a:rPr>
              <a:t>Small Language Models Fine-tuned to Coordinate Larger Language Models Improve Complex Reasoning</a:t>
            </a:r>
            <a:r>
              <a:rPr lang="en-GB" sz="900" kern="1200" dirty="0">
                <a:latin typeface="Aptos Display"/>
              </a:rPr>
              <a:t>. </a:t>
            </a:r>
            <a:r>
              <a:rPr lang="en-GB" sz="900" b="1" kern="1200" dirty="0">
                <a:latin typeface="Aptos Display"/>
              </a:rPr>
              <a:t>EMNLP 2023</a:t>
            </a:r>
          </a:p>
        </p:txBody>
      </p:sp>
      <p:sp>
        <p:nvSpPr>
          <p:cNvPr id="2" name="Title 3">
            <a:extLst>
              <a:ext uri="{FF2B5EF4-FFF2-40B4-BE49-F238E27FC236}">
                <a16:creationId xmlns:a16="http://schemas.microsoft.com/office/drawing/2014/main" id="{5AA0F8D0-D215-5C69-24AB-9386D60D135D}"/>
              </a:ext>
            </a:extLst>
          </p:cNvPr>
          <p:cNvSpPr>
            <a:spLocks noGrp="1"/>
          </p:cNvSpPr>
          <p:nvPr>
            <p:ph type="title"/>
          </p:nvPr>
        </p:nvSpPr>
        <p:spPr>
          <a:xfrm>
            <a:off x="1" y="-63069"/>
            <a:ext cx="8968502" cy="994172"/>
          </a:xfrm>
        </p:spPr>
        <p:txBody>
          <a:bodyPr>
            <a:normAutofit/>
          </a:bodyPr>
          <a:lstStyle/>
          <a:p>
            <a:r>
              <a:rPr lang="en-US" sz="2700" dirty="0"/>
              <a:t>Coordination between SLMs (Decomposer) &amp; LLMs (Solver)</a:t>
            </a:r>
            <a:endParaRPr lang="en-IN" sz="2700" dirty="0"/>
          </a:p>
        </p:txBody>
      </p:sp>
    </p:spTree>
    <p:extLst>
      <p:ext uri="{BB962C8B-B14F-4D97-AF65-F5344CB8AC3E}">
        <p14:creationId xmlns:p14="http://schemas.microsoft.com/office/powerpoint/2010/main" val="544697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69ABB-A1CB-C3D5-1E99-D704D7602300}"/>
            </a:ext>
          </a:extLst>
        </p:cNvPr>
        <p:cNvGrpSpPr/>
        <p:nvPr/>
      </p:nvGrpSpPr>
      <p:grpSpPr>
        <a:xfrm>
          <a:off x="0" y="0"/>
          <a:ext cx="0" cy="0"/>
          <a:chOff x="0" y="0"/>
          <a:chExt cx="0" cy="0"/>
        </a:xfrm>
      </p:grpSpPr>
      <p:sp>
        <p:nvSpPr>
          <p:cNvPr id="3" name="Google Shape;231;p40">
            <a:extLst>
              <a:ext uri="{FF2B5EF4-FFF2-40B4-BE49-F238E27FC236}">
                <a16:creationId xmlns:a16="http://schemas.microsoft.com/office/drawing/2014/main" id="{19C33A66-9F3C-486E-2DDE-96CCBA815340}"/>
              </a:ext>
            </a:extLst>
          </p:cNvPr>
          <p:cNvSpPr txBox="1"/>
          <p:nvPr/>
        </p:nvSpPr>
        <p:spPr>
          <a:xfrm>
            <a:off x="22860" y="53329"/>
            <a:ext cx="8929541" cy="276977"/>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defTabSz="685800">
              <a:buSzPts val="900"/>
            </a:pPr>
            <a:r>
              <a:rPr lang="en-GB" sz="900" kern="1200" dirty="0">
                <a:latin typeface="Aptos Display"/>
              </a:rPr>
              <a:t>Juneja, Dutta, </a:t>
            </a:r>
            <a:r>
              <a:rPr lang="en-GB" sz="900" b="1" kern="1200" dirty="0">
                <a:latin typeface="Aptos Display"/>
              </a:rPr>
              <a:t>Chakraborty</a:t>
            </a:r>
            <a:r>
              <a:rPr lang="en-GB" sz="900" kern="1200" dirty="0">
                <a:latin typeface="Aptos Display"/>
              </a:rPr>
              <a:t>. </a:t>
            </a:r>
            <a:r>
              <a:rPr lang="en-US" sz="900" kern="1200" dirty="0">
                <a:latin typeface="Aptos Display"/>
              </a:rPr>
              <a:t>LM</a:t>
            </a:r>
            <a:r>
              <a:rPr lang="en-US" sz="900" kern="1200" baseline="30000" dirty="0">
                <a:latin typeface="Aptos Display"/>
              </a:rPr>
              <a:t>2</a:t>
            </a:r>
            <a:r>
              <a:rPr lang="en-US" sz="900" kern="1200" dirty="0">
                <a:latin typeface="Aptos Display"/>
              </a:rPr>
              <a:t>: A Simple Society of Language Models Solves Complex Reasoning</a:t>
            </a:r>
            <a:r>
              <a:rPr lang="en-GB" sz="900" b="1" kern="1200" dirty="0">
                <a:latin typeface="Aptos Display"/>
              </a:rPr>
              <a:t>. EMNLP 2024</a:t>
            </a:r>
          </a:p>
        </p:txBody>
      </p:sp>
      <p:pic>
        <p:nvPicPr>
          <p:cNvPr id="4" name="Picture 3">
            <a:extLst>
              <a:ext uri="{FF2B5EF4-FFF2-40B4-BE49-F238E27FC236}">
                <a16:creationId xmlns:a16="http://schemas.microsoft.com/office/drawing/2014/main" id="{EF90F4EB-E573-BB08-E296-6E4FE393E546}"/>
              </a:ext>
            </a:extLst>
          </p:cNvPr>
          <p:cNvPicPr>
            <a:picLocks noChangeAspect="1"/>
          </p:cNvPicPr>
          <p:nvPr/>
        </p:nvPicPr>
        <p:blipFill>
          <a:blip r:embed="rId2"/>
          <a:srcRect l="24104" t="26366" r="4200" b="5842"/>
          <a:stretch/>
        </p:blipFill>
        <p:spPr>
          <a:xfrm>
            <a:off x="1192963" y="1188244"/>
            <a:ext cx="6433511" cy="3421856"/>
          </a:xfrm>
          <a:prstGeom prst="rect">
            <a:avLst/>
          </a:prstGeom>
        </p:spPr>
      </p:pic>
      <p:sp>
        <p:nvSpPr>
          <p:cNvPr id="6" name="Title 1">
            <a:extLst>
              <a:ext uri="{FF2B5EF4-FFF2-40B4-BE49-F238E27FC236}">
                <a16:creationId xmlns:a16="http://schemas.microsoft.com/office/drawing/2014/main" id="{9A46417A-8CED-5E6F-72BD-FC86322F453E}"/>
              </a:ext>
            </a:extLst>
          </p:cNvPr>
          <p:cNvSpPr>
            <a:spLocks noGrp="1"/>
          </p:cNvSpPr>
          <p:nvPr>
            <p:ph type="title"/>
          </p:nvPr>
        </p:nvSpPr>
        <p:spPr>
          <a:xfrm>
            <a:off x="331589" y="53328"/>
            <a:ext cx="8480822" cy="994172"/>
          </a:xfrm>
        </p:spPr>
        <p:txBody>
          <a:bodyPr/>
          <a:lstStyle/>
          <a:p>
            <a:r>
              <a:rPr lang="en-US" dirty="0"/>
              <a:t>LM</a:t>
            </a:r>
            <a:r>
              <a:rPr lang="en-US" baseline="30000" dirty="0"/>
              <a:t>2</a:t>
            </a:r>
            <a:r>
              <a:rPr lang="en-US" dirty="0"/>
              <a:t>: Language Model Multiplex</a:t>
            </a:r>
            <a:endParaRPr lang="en-IN" dirty="0"/>
          </a:p>
        </p:txBody>
      </p:sp>
    </p:spTree>
    <p:extLst>
      <p:ext uri="{BB962C8B-B14F-4D97-AF65-F5344CB8AC3E}">
        <p14:creationId xmlns:p14="http://schemas.microsoft.com/office/powerpoint/2010/main" val="1123204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E709-BBD7-FAA2-76A9-6A96344A48E9}"/>
              </a:ext>
            </a:extLst>
          </p:cNvPr>
          <p:cNvSpPr>
            <a:spLocks noGrp="1"/>
          </p:cNvSpPr>
          <p:nvPr>
            <p:ph type="title"/>
          </p:nvPr>
        </p:nvSpPr>
        <p:spPr/>
        <p:txBody>
          <a:bodyPr/>
          <a:lstStyle/>
          <a:p>
            <a:r>
              <a:rPr lang="en-US" dirty="0"/>
              <a:t>Other projects in reasoning</a:t>
            </a:r>
          </a:p>
        </p:txBody>
      </p:sp>
      <p:pic>
        <p:nvPicPr>
          <p:cNvPr id="5" name="tecfapIntution.pdf" descr="tecfapIntution.pdf">
            <a:extLst>
              <a:ext uri="{FF2B5EF4-FFF2-40B4-BE49-F238E27FC236}">
                <a16:creationId xmlns:a16="http://schemas.microsoft.com/office/drawing/2014/main" id="{E1212961-C406-6764-77D4-FABE77A7ACAF}"/>
              </a:ext>
            </a:extLst>
          </p:cNvPr>
          <p:cNvPicPr>
            <a:picLocks noChangeAspect="1"/>
          </p:cNvPicPr>
          <p:nvPr/>
        </p:nvPicPr>
        <p:blipFill>
          <a:blip r:embed="rId2"/>
          <a:stretch>
            <a:fillRect/>
          </a:stretch>
        </p:blipFill>
        <p:spPr>
          <a:xfrm>
            <a:off x="4466617" y="1388643"/>
            <a:ext cx="4132628" cy="2718537"/>
          </a:xfrm>
          <a:prstGeom prst="rect">
            <a:avLst/>
          </a:prstGeom>
          <a:ln w="12700">
            <a:miter lim="400000"/>
          </a:ln>
        </p:spPr>
      </p:pic>
      <p:sp>
        <p:nvSpPr>
          <p:cNvPr id="6" name="TextBox 5">
            <a:extLst>
              <a:ext uri="{FF2B5EF4-FFF2-40B4-BE49-F238E27FC236}">
                <a16:creationId xmlns:a16="http://schemas.microsoft.com/office/drawing/2014/main" id="{58F52E16-1BB1-59CC-3EDB-69FE4012500F}"/>
              </a:ext>
            </a:extLst>
          </p:cNvPr>
          <p:cNvSpPr txBox="1"/>
          <p:nvPr/>
        </p:nvSpPr>
        <p:spPr>
          <a:xfrm>
            <a:off x="361741" y="1868993"/>
            <a:ext cx="4271219" cy="646331"/>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800" kern="1200" dirty="0">
                <a:latin typeface="Aptos Display"/>
                <a:ea typeface="+mn-ea"/>
                <a:cs typeface="+mn-cs"/>
              </a:rPr>
              <a:t>Spatial, temporal and </a:t>
            </a:r>
            <a:r>
              <a:rPr lang="en-US" sz="1800" kern="1200" dirty="0" err="1">
                <a:latin typeface="Aptos Display"/>
                <a:ea typeface="+mn-ea"/>
                <a:cs typeface="+mn-cs"/>
              </a:rPr>
              <a:t>spatio</a:t>
            </a:r>
            <a:r>
              <a:rPr lang="en-US" sz="1800" kern="1200" dirty="0">
                <a:latin typeface="Aptos Display"/>
                <a:ea typeface="+mn-ea"/>
                <a:cs typeface="+mn-cs"/>
              </a:rPr>
              <a:t>-temporal reasoning</a:t>
            </a:r>
          </a:p>
        </p:txBody>
      </p:sp>
      <p:sp>
        <p:nvSpPr>
          <p:cNvPr id="7" name="TextBox 6">
            <a:extLst>
              <a:ext uri="{FF2B5EF4-FFF2-40B4-BE49-F238E27FC236}">
                <a16:creationId xmlns:a16="http://schemas.microsoft.com/office/drawing/2014/main" id="{08BC7142-DE53-7C83-CAEF-F4A61A388E58}"/>
              </a:ext>
            </a:extLst>
          </p:cNvPr>
          <p:cNvSpPr txBox="1"/>
          <p:nvPr/>
        </p:nvSpPr>
        <p:spPr>
          <a:xfrm>
            <a:off x="3136174" y="2214742"/>
            <a:ext cx="1199606" cy="300082"/>
          </a:xfrm>
          <a:prstGeom prst="rect">
            <a:avLst/>
          </a:prstGeom>
          <a:noFill/>
        </p:spPr>
        <p:txBody>
          <a:bodyPr wrap="square" rtlCol="0">
            <a:spAutoFit/>
          </a:bodyPr>
          <a:lstStyle/>
          <a:p>
            <a:pPr defTabSz="685800">
              <a:buClrTx/>
            </a:pPr>
            <a:r>
              <a:rPr lang="en-US" sz="1350" kern="1200" dirty="0">
                <a:highlight>
                  <a:srgbClr val="FFFF00"/>
                </a:highlight>
                <a:latin typeface="Aptos Display"/>
                <a:ea typeface="+mn-ea"/>
                <a:cs typeface="+mn-cs"/>
              </a:rPr>
              <a:t>EMNLP 2023</a:t>
            </a:r>
          </a:p>
        </p:txBody>
      </p:sp>
      <p:sp>
        <p:nvSpPr>
          <p:cNvPr id="8" name="TextBox 7">
            <a:extLst>
              <a:ext uri="{FF2B5EF4-FFF2-40B4-BE49-F238E27FC236}">
                <a16:creationId xmlns:a16="http://schemas.microsoft.com/office/drawing/2014/main" id="{4DF2FEB7-C033-0884-B205-76CBA0DE04B8}"/>
              </a:ext>
            </a:extLst>
          </p:cNvPr>
          <p:cNvSpPr txBox="1"/>
          <p:nvPr/>
        </p:nvSpPr>
        <p:spPr>
          <a:xfrm>
            <a:off x="361741" y="2692140"/>
            <a:ext cx="4271219" cy="369332"/>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800" kern="1200" dirty="0">
                <a:latin typeface="Aptos Display"/>
                <a:ea typeface="+mn-ea"/>
                <a:cs typeface="+mn-cs"/>
              </a:rPr>
              <a:t>Multimodal reasoning</a:t>
            </a:r>
          </a:p>
        </p:txBody>
      </p:sp>
      <p:sp>
        <p:nvSpPr>
          <p:cNvPr id="9" name="TextBox 8">
            <a:extLst>
              <a:ext uri="{FF2B5EF4-FFF2-40B4-BE49-F238E27FC236}">
                <a16:creationId xmlns:a16="http://schemas.microsoft.com/office/drawing/2014/main" id="{E716BC7D-10DF-DE3C-B77D-6497A041C7F5}"/>
              </a:ext>
            </a:extLst>
          </p:cNvPr>
          <p:cNvSpPr txBox="1"/>
          <p:nvPr/>
        </p:nvSpPr>
        <p:spPr>
          <a:xfrm>
            <a:off x="366096" y="3387491"/>
            <a:ext cx="4271219" cy="369332"/>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800" kern="1200" dirty="0">
                <a:latin typeface="Aptos Display"/>
                <a:ea typeface="+mn-ea"/>
                <a:cs typeface="+mn-cs"/>
              </a:rPr>
              <a:t>Metrics for reasoning evaluation</a:t>
            </a:r>
          </a:p>
        </p:txBody>
      </p:sp>
    </p:spTree>
    <p:extLst>
      <p:ext uri="{BB962C8B-B14F-4D97-AF65-F5344CB8AC3E}">
        <p14:creationId xmlns:p14="http://schemas.microsoft.com/office/powerpoint/2010/main" val="1066993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350A5-C1D1-9E78-3D80-1E42D2B453A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5876A1B-419C-8847-D60C-A712AA06C44A}"/>
              </a:ext>
            </a:extLst>
          </p:cNvPr>
          <p:cNvGrpSpPr/>
          <p:nvPr/>
        </p:nvGrpSpPr>
        <p:grpSpPr>
          <a:xfrm>
            <a:off x="6555722" y="787159"/>
            <a:ext cx="1176735" cy="1142345"/>
            <a:chOff x="1661160" y="56925"/>
            <a:chExt cx="2732404" cy="2732404"/>
          </a:xfrm>
        </p:grpSpPr>
        <p:sp>
          <p:nvSpPr>
            <p:cNvPr id="5" name="Oval 4">
              <a:extLst>
                <a:ext uri="{FF2B5EF4-FFF2-40B4-BE49-F238E27FC236}">
                  <a16:creationId xmlns:a16="http://schemas.microsoft.com/office/drawing/2014/main" id="{5509E14F-C42C-DB58-04AF-1A792C875BC5}"/>
                </a:ext>
              </a:extLst>
            </p:cNvPr>
            <p:cNvSpPr/>
            <p:nvPr/>
          </p:nvSpPr>
          <p:spPr>
            <a:xfrm>
              <a:off x="1661160" y="56925"/>
              <a:ext cx="2732404" cy="2732404"/>
            </a:xfrm>
            <a:prstGeom prst="ellipse">
              <a:avLst/>
            </a:prstGeom>
            <a:solidFill>
              <a:srgbClr val="00B050">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a:pPr defTabSz="685800">
                <a:buClrTx/>
              </a:pPr>
              <a:endParaRPr lang="en-US" sz="1350" kern="1200" dirty="0">
                <a:solidFill>
                  <a:srgbClr val="000000"/>
                </a:solidFill>
                <a:latin typeface="Aptos Display"/>
              </a:endParaRPr>
            </a:p>
          </p:txBody>
        </p:sp>
        <p:sp>
          <p:nvSpPr>
            <p:cNvPr id="6" name="Oval 4">
              <a:extLst>
                <a:ext uri="{FF2B5EF4-FFF2-40B4-BE49-F238E27FC236}">
                  <a16:creationId xmlns:a16="http://schemas.microsoft.com/office/drawing/2014/main" id="{4BB4DA62-EF48-6105-2639-DBD044F8FECC}"/>
                </a:ext>
              </a:extLst>
            </p:cNvPr>
            <p:cNvSpPr txBox="1"/>
            <p:nvPr/>
          </p:nvSpPr>
          <p:spPr>
            <a:xfrm>
              <a:off x="2025480" y="535095"/>
              <a:ext cx="2003762" cy="12295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800100">
                <a:lnSpc>
                  <a:spcPct val="90000"/>
                </a:lnSpc>
                <a:spcBef>
                  <a:spcPct val="0"/>
                </a:spcBef>
                <a:spcAft>
                  <a:spcPct val="35000"/>
                </a:spcAft>
                <a:buClrTx/>
              </a:pPr>
              <a:r>
                <a:rPr lang="en-US" sz="1050" kern="1200" dirty="0">
                  <a:solidFill>
                    <a:srgbClr val="000000"/>
                  </a:solidFill>
                  <a:latin typeface="Aptos Display"/>
                </a:rPr>
                <a:t>Adoptable</a:t>
              </a:r>
              <a:endParaRPr lang="en-IN" sz="1050" kern="1200" dirty="0">
                <a:solidFill>
                  <a:srgbClr val="000000"/>
                </a:solidFill>
                <a:latin typeface="Aptos Display"/>
              </a:endParaRPr>
            </a:p>
          </p:txBody>
        </p:sp>
      </p:grpSp>
      <p:grpSp>
        <p:nvGrpSpPr>
          <p:cNvPr id="7" name="Group 6">
            <a:extLst>
              <a:ext uri="{FF2B5EF4-FFF2-40B4-BE49-F238E27FC236}">
                <a16:creationId xmlns:a16="http://schemas.microsoft.com/office/drawing/2014/main" id="{1D630781-00F3-00F8-E354-D01C7268D7BE}"/>
              </a:ext>
            </a:extLst>
          </p:cNvPr>
          <p:cNvGrpSpPr/>
          <p:nvPr/>
        </p:nvGrpSpPr>
        <p:grpSpPr>
          <a:xfrm>
            <a:off x="7441841" y="730042"/>
            <a:ext cx="1176735" cy="1142345"/>
            <a:chOff x="2647102" y="1764678"/>
            <a:chExt cx="2732404" cy="2732404"/>
          </a:xfrm>
        </p:grpSpPr>
        <p:sp>
          <p:nvSpPr>
            <p:cNvPr id="8" name="Oval 7">
              <a:extLst>
                <a:ext uri="{FF2B5EF4-FFF2-40B4-BE49-F238E27FC236}">
                  <a16:creationId xmlns:a16="http://schemas.microsoft.com/office/drawing/2014/main" id="{E1B7BBAB-BF36-44A8-4FC1-5421396FC674}"/>
                </a:ext>
              </a:extLst>
            </p:cNvPr>
            <p:cNvSpPr/>
            <p:nvPr/>
          </p:nvSpPr>
          <p:spPr>
            <a:xfrm>
              <a:off x="2647102" y="1764678"/>
              <a:ext cx="2732404" cy="273240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defTabSz="685800">
                <a:buClrTx/>
              </a:pPr>
              <a:endParaRPr lang="en-US" sz="1350" kern="1200">
                <a:solidFill>
                  <a:srgbClr val="000000"/>
                </a:solidFill>
                <a:latin typeface="Aptos Display"/>
              </a:endParaRPr>
            </a:p>
          </p:txBody>
        </p:sp>
        <p:sp>
          <p:nvSpPr>
            <p:cNvPr id="9" name="Oval 6">
              <a:extLst>
                <a:ext uri="{FF2B5EF4-FFF2-40B4-BE49-F238E27FC236}">
                  <a16:creationId xmlns:a16="http://schemas.microsoft.com/office/drawing/2014/main" id="{2BC84991-DAAA-E35E-12BD-603EA907A753}"/>
                </a:ext>
              </a:extLst>
            </p:cNvPr>
            <p:cNvSpPr txBox="1"/>
            <p:nvPr/>
          </p:nvSpPr>
          <p:spPr>
            <a:xfrm>
              <a:off x="3482763" y="2470549"/>
              <a:ext cx="1639442" cy="150282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800100">
                <a:lnSpc>
                  <a:spcPct val="90000"/>
                </a:lnSpc>
                <a:spcBef>
                  <a:spcPct val="0"/>
                </a:spcBef>
                <a:spcAft>
                  <a:spcPct val="35000"/>
                </a:spcAft>
                <a:buClrTx/>
              </a:pPr>
              <a:r>
                <a:rPr lang="en-US" sz="1050" kern="1200" dirty="0">
                  <a:solidFill>
                    <a:srgbClr val="000000"/>
                  </a:solidFill>
                  <a:latin typeface="Aptos Display"/>
                </a:rPr>
                <a:t>Interpretable</a:t>
              </a:r>
              <a:endParaRPr lang="en-IN" sz="1050" kern="1200" dirty="0">
                <a:solidFill>
                  <a:srgbClr val="000000"/>
                </a:solidFill>
                <a:latin typeface="Aptos Display"/>
              </a:endParaRPr>
            </a:p>
          </p:txBody>
        </p:sp>
      </p:grpSp>
      <p:grpSp>
        <p:nvGrpSpPr>
          <p:cNvPr id="10" name="Group 9">
            <a:extLst>
              <a:ext uri="{FF2B5EF4-FFF2-40B4-BE49-F238E27FC236}">
                <a16:creationId xmlns:a16="http://schemas.microsoft.com/office/drawing/2014/main" id="{CED87A53-3C16-3710-1564-C19332A641B6}"/>
              </a:ext>
            </a:extLst>
          </p:cNvPr>
          <p:cNvGrpSpPr/>
          <p:nvPr/>
        </p:nvGrpSpPr>
        <p:grpSpPr>
          <a:xfrm>
            <a:off x="7074314" y="-24877"/>
            <a:ext cx="1176735" cy="1142345"/>
            <a:chOff x="675217" y="1764678"/>
            <a:chExt cx="2732404" cy="2732404"/>
          </a:xfrm>
        </p:grpSpPr>
        <p:sp>
          <p:nvSpPr>
            <p:cNvPr id="11" name="Oval 10">
              <a:extLst>
                <a:ext uri="{FF2B5EF4-FFF2-40B4-BE49-F238E27FC236}">
                  <a16:creationId xmlns:a16="http://schemas.microsoft.com/office/drawing/2014/main" id="{FB6E4DB0-FF96-A3E2-D5B8-C87322F2E995}"/>
                </a:ext>
              </a:extLst>
            </p:cNvPr>
            <p:cNvSpPr/>
            <p:nvPr/>
          </p:nvSpPr>
          <p:spPr>
            <a:xfrm>
              <a:off x="675217" y="1764678"/>
              <a:ext cx="2732404" cy="273240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defTabSz="685800">
                <a:buClrTx/>
              </a:pPr>
              <a:endParaRPr lang="en-US" sz="1350" kern="1200">
                <a:solidFill>
                  <a:srgbClr val="000000"/>
                </a:solidFill>
                <a:latin typeface="Aptos Display"/>
              </a:endParaRPr>
            </a:p>
          </p:txBody>
        </p:sp>
        <p:sp>
          <p:nvSpPr>
            <p:cNvPr id="12" name="Oval 8">
              <a:extLst>
                <a:ext uri="{FF2B5EF4-FFF2-40B4-BE49-F238E27FC236}">
                  <a16:creationId xmlns:a16="http://schemas.microsoft.com/office/drawing/2014/main" id="{1F4F511F-C381-6F82-AC48-6696788C8A01}"/>
                </a:ext>
              </a:extLst>
            </p:cNvPr>
            <p:cNvSpPr txBox="1"/>
            <p:nvPr/>
          </p:nvSpPr>
          <p:spPr>
            <a:xfrm>
              <a:off x="1197421" y="2327494"/>
              <a:ext cx="1639442" cy="150282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800100">
                <a:lnSpc>
                  <a:spcPct val="90000"/>
                </a:lnSpc>
                <a:spcBef>
                  <a:spcPct val="0"/>
                </a:spcBef>
                <a:spcAft>
                  <a:spcPct val="35000"/>
                </a:spcAft>
                <a:buClrTx/>
              </a:pPr>
              <a:r>
                <a:rPr lang="en-US" sz="1050" kern="1200" dirty="0">
                  <a:solidFill>
                    <a:srgbClr val="000000"/>
                  </a:solidFill>
                  <a:latin typeface="Aptos Display"/>
                </a:rPr>
                <a:t>Economical</a:t>
              </a:r>
              <a:endParaRPr lang="en-IN" sz="1050" kern="1200" dirty="0">
                <a:solidFill>
                  <a:srgbClr val="000000"/>
                </a:solidFill>
                <a:latin typeface="Aptos Display"/>
              </a:endParaRPr>
            </a:p>
          </p:txBody>
        </p:sp>
      </p:grpSp>
      <p:sp>
        <p:nvSpPr>
          <p:cNvPr id="14" name="Title 1">
            <a:extLst>
              <a:ext uri="{FF2B5EF4-FFF2-40B4-BE49-F238E27FC236}">
                <a16:creationId xmlns:a16="http://schemas.microsoft.com/office/drawing/2014/main" id="{32A88998-6E9B-32E0-C503-3521A44FA589}"/>
              </a:ext>
            </a:extLst>
          </p:cNvPr>
          <p:cNvSpPr>
            <a:spLocks noGrp="1"/>
          </p:cNvSpPr>
          <p:nvPr>
            <p:ph type="title"/>
          </p:nvPr>
        </p:nvSpPr>
        <p:spPr>
          <a:xfrm>
            <a:off x="822201" y="1793561"/>
            <a:ext cx="8480822" cy="994172"/>
          </a:xfrm>
        </p:spPr>
        <p:txBody>
          <a:bodyPr/>
          <a:lstStyle/>
          <a:p>
            <a:r>
              <a:rPr lang="en-US" dirty="0"/>
              <a:t>Towards Building Adaptable Models</a:t>
            </a:r>
            <a:endParaRPr lang="en-IN" dirty="0"/>
          </a:p>
        </p:txBody>
      </p:sp>
    </p:spTree>
    <p:extLst>
      <p:ext uri="{BB962C8B-B14F-4D97-AF65-F5344CB8AC3E}">
        <p14:creationId xmlns:p14="http://schemas.microsoft.com/office/powerpoint/2010/main" val="554294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BF13B-907D-2988-6B4D-2B0708DF1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CECBAA-7288-2484-0C77-3033C502822E}"/>
              </a:ext>
            </a:extLst>
          </p:cNvPr>
          <p:cNvSpPr>
            <a:spLocks noGrp="1"/>
          </p:cNvSpPr>
          <p:nvPr>
            <p:ph type="title"/>
          </p:nvPr>
        </p:nvSpPr>
        <p:spPr>
          <a:xfrm>
            <a:off x="154132" y="220982"/>
            <a:ext cx="8480822" cy="994172"/>
          </a:xfrm>
        </p:spPr>
        <p:txBody>
          <a:bodyPr>
            <a:normAutofit/>
          </a:bodyPr>
          <a:lstStyle/>
          <a:p>
            <a:pPr>
              <a:lnSpc>
                <a:spcPct val="100000"/>
              </a:lnSpc>
              <a:spcBef>
                <a:spcPts val="0"/>
              </a:spcBef>
              <a:spcAft>
                <a:spcPts val="0"/>
              </a:spcAft>
              <a:buClr>
                <a:srgbClr val="000000"/>
              </a:buClr>
              <a:buSzPts val="1400"/>
            </a:pPr>
            <a:r>
              <a:rPr lang="en-US" sz="2700" b="1" dirty="0">
                <a:ea typeface="Arial"/>
                <a:cs typeface="Arial"/>
                <a:sym typeface="Arial"/>
              </a:rPr>
              <a:t>ID3: Adaptive Selective Fine-tuning of LLMs</a:t>
            </a:r>
            <a:endParaRPr lang="en-US" sz="2700" dirty="0">
              <a:ea typeface="Arial"/>
              <a:cs typeface="Arial"/>
              <a:sym typeface="Arial"/>
            </a:endParaRPr>
          </a:p>
        </p:txBody>
      </p:sp>
      <p:sp>
        <p:nvSpPr>
          <p:cNvPr id="12" name="Google Shape;231;p40">
            <a:extLst>
              <a:ext uri="{FF2B5EF4-FFF2-40B4-BE49-F238E27FC236}">
                <a16:creationId xmlns:a16="http://schemas.microsoft.com/office/drawing/2014/main" id="{382F0EE7-E08F-D9A0-5AD0-4C6F712DD603}"/>
              </a:ext>
            </a:extLst>
          </p:cNvPr>
          <p:cNvSpPr txBox="1"/>
          <p:nvPr/>
        </p:nvSpPr>
        <p:spPr>
          <a:xfrm>
            <a:off x="154132" y="55585"/>
            <a:ext cx="8834545" cy="276977"/>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defTabSz="685800">
              <a:buSzPts val="900"/>
            </a:pPr>
            <a:r>
              <a:rPr lang="en-GB" sz="900" kern="1200" dirty="0">
                <a:latin typeface="Aptos Display"/>
              </a:rPr>
              <a:t>Agarwal, Ramesh, Sengupta, </a:t>
            </a:r>
            <a:r>
              <a:rPr lang="en-GB" sz="900" b="1" kern="1200" dirty="0">
                <a:latin typeface="Aptos Display"/>
              </a:rPr>
              <a:t>Chakraborty</a:t>
            </a:r>
            <a:r>
              <a:rPr lang="en-GB" sz="900" kern="1200" dirty="0">
                <a:latin typeface="Aptos Display"/>
              </a:rPr>
              <a:t>. Step-by-Step Unmasking for Parameter-Efficient Fine-tuning of Large Language Models. Arxiv 2024</a:t>
            </a:r>
          </a:p>
        </p:txBody>
      </p:sp>
      <p:pic>
        <p:nvPicPr>
          <p:cNvPr id="4" name="Picture 3" descr="A diagram of a network&#10;&#10;Description automatically generated">
            <a:extLst>
              <a:ext uri="{FF2B5EF4-FFF2-40B4-BE49-F238E27FC236}">
                <a16:creationId xmlns:a16="http://schemas.microsoft.com/office/drawing/2014/main" id="{814D72A3-E4A5-6CE9-4DCD-A34D5C3F7E36}"/>
              </a:ext>
            </a:extLst>
          </p:cNvPr>
          <p:cNvPicPr>
            <a:picLocks noChangeAspect="1"/>
          </p:cNvPicPr>
          <p:nvPr/>
        </p:nvPicPr>
        <p:blipFill>
          <a:blip r:embed="rId2"/>
          <a:srcRect t="55040"/>
          <a:stretch/>
        </p:blipFill>
        <p:spPr>
          <a:xfrm>
            <a:off x="376485" y="1681266"/>
            <a:ext cx="4217923" cy="1351921"/>
          </a:xfrm>
          <a:prstGeom prst="rect">
            <a:avLst/>
          </a:prstGeom>
        </p:spPr>
      </p:pic>
      <p:sp>
        <p:nvSpPr>
          <p:cNvPr id="5" name="Google Shape;244;p41">
            <a:extLst>
              <a:ext uri="{FF2B5EF4-FFF2-40B4-BE49-F238E27FC236}">
                <a16:creationId xmlns:a16="http://schemas.microsoft.com/office/drawing/2014/main" id="{8C96C151-ECB7-D585-3615-B630032755FF}"/>
              </a:ext>
            </a:extLst>
          </p:cNvPr>
          <p:cNvSpPr txBox="1"/>
          <p:nvPr/>
        </p:nvSpPr>
        <p:spPr>
          <a:xfrm>
            <a:off x="154131" y="3427996"/>
            <a:ext cx="8834546" cy="1177223"/>
          </a:xfrm>
          <a:prstGeom prst="rect">
            <a:avLst/>
          </a:prstGeom>
          <a:solidFill>
            <a:srgbClr val="E7E6E6"/>
          </a:solidFill>
          <a:ln>
            <a:noFill/>
          </a:ln>
        </p:spPr>
        <p:txBody>
          <a:bodyPr spcFirstLastPara="1" wrap="square" lIns="68569" tIns="68569" rIns="68569" bIns="68569" anchor="t" anchorCtr="0">
            <a:spAutoFit/>
          </a:bodyPr>
          <a:lstStyle/>
          <a:p>
            <a:pPr marL="342900" indent="-238125" algn="just" defTabSz="685800">
              <a:buSzPts val="1400"/>
              <a:buFont typeface="Courier New" panose="02070309020205020404" pitchFamily="49" charset="0"/>
              <a:buChar char="o"/>
            </a:pPr>
            <a:r>
              <a:rPr lang="en-US" sz="1350" kern="1200" dirty="0">
                <a:latin typeface="Aptos Display"/>
              </a:rPr>
              <a:t>Existing selective PEFT methods (BitFit, FishMask) uses static selection of important parameters for fine-tuning LLMs</a:t>
            </a:r>
          </a:p>
          <a:p>
            <a:pPr marL="342900" indent="-238125" algn="just" defTabSz="685800">
              <a:buSzPts val="1400"/>
              <a:buFont typeface="Courier New" panose="02070309020205020404" pitchFamily="49" charset="0"/>
              <a:buChar char="o"/>
            </a:pPr>
            <a:r>
              <a:rPr lang="en-US" sz="1350" kern="1200" dirty="0">
                <a:latin typeface="Aptos Display"/>
              </a:rPr>
              <a:t>Instead, we can adaptively select the top parameters within the same budget and perform exploration-exploitation in the parameter space</a:t>
            </a:r>
          </a:p>
          <a:p>
            <a:pPr marL="342900" indent="-238125" algn="just" defTabSz="685800">
              <a:buSzPts val="1400"/>
              <a:buFont typeface="Courier New" panose="02070309020205020404" pitchFamily="49" charset="0"/>
              <a:buChar char="o"/>
            </a:pPr>
            <a:r>
              <a:rPr lang="en-US" sz="1350" kern="1200" dirty="0">
                <a:latin typeface="Aptos Display"/>
              </a:rPr>
              <a:t>Adaptively selective PEFT can perform even better than full fine-tuning as it only selects the important parameters for fine-tuning, therefore, preventing catastrophic forgetting on pre-training knowledge. </a:t>
            </a:r>
          </a:p>
        </p:txBody>
      </p:sp>
      <p:pic>
        <p:nvPicPr>
          <p:cNvPr id="7" name="Picture 6" descr="A graph of a number of objects&#10;&#10;Description automatically generated with medium confidence">
            <a:extLst>
              <a:ext uri="{FF2B5EF4-FFF2-40B4-BE49-F238E27FC236}">
                <a16:creationId xmlns:a16="http://schemas.microsoft.com/office/drawing/2014/main" id="{768F62B0-E39B-7B40-6E19-AC0B4300D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329" y="1215154"/>
            <a:ext cx="2477348" cy="1853378"/>
          </a:xfrm>
          <a:prstGeom prst="rect">
            <a:avLst/>
          </a:prstGeom>
        </p:spPr>
      </p:pic>
      <p:pic>
        <p:nvPicPr>
          <p:cNvPr id="6" name="Picture 5">
            <a:extLst>
              <a:ext uri="{FF2B5EF4-FFF2-40B4-BE49-F238E27FC236}">
                <a16:creationId xmlns:a16="http://schemas.microsoft.com/office/drawing/2014/main" id="{59757B78-5A7A-62F8-6417-A2989B3F7C43}"/>
              </a:ext>
            </a:extLst>
          </p:cNvPr>
          <p:cNvPicPr>
            <a:picLocks noChangeAspect="1"/>
          </p:cNvPicPr>
          <p:nvPr/>
        </p:nvPicPr>
        <p:blipFill>
          <a:blip r:embed="rId4"/>
          <a:stretch>
            <a:fillRect/>
          </a:stretch>
        </p:blipFill>
        <p:spPr>
          <a:xfrm>
            <a:off x="4594408" y="2233710"/>
            <a:ext cx="1901643" cy="1158941"/>
          </a:xfrm>
          <a:prstGeom prst="rect">
            <a:avLst/>
          </a:prstGeom>
        </p:spPr>
      </p:pic>
    </p:spTree>
    <p:extLst>
      <p:ext uri="{BB962C8B-B14F-4D97-AF65-F5344CB8AC3E}">
        <p14:creationId xmlns:p14="http://schemas.microsoft.com/office/powerpoint/2010/main" val="184978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25C89-63E7-C02D-65D7-AAD15823C463}"/>
              </a:ext>
            </a:extLst>
          </p:cNvPr>
          <p:cNvSpPr>
            <a:spLocks noGrp="1"/>
          </p:cNvSpPr>
          <p:nvPr>
            <p:ph type="title"/>
          </p:nvPr>
        </p:nvSpPr>
        <p:spPr/>
        <p:txBody>
          <a:bodyPr/>
          <a:lstStyle/>
          <a:p>
            <a:r>
              <a:rPr lang="en-US" dirty="0"/>
              <a:t>Cross-lingual ICL</a:t>
            </a:r>
            <a:endParaRPr lang="en-IN" dirty="0"/>
          </a:p>
        </p:txBody>
      </p:sp>
      <p:grpSp>
        <p:nvGrpSpPr>
          <p:cNvPr id="6" name="Group 5">
            <a:extLst>
              <a:ext uri="{FF2B5EF4-FFF2-40B4-BE49-F238E27FC236}">
                <a16:creationId xmlns:a16="http://schemas.microsoft.com/office/drawing/2014/main" id="{5C84E9AA-570C-331A-B69D-15413234586A}"/>
              </a:ext>
            </a:extLst>
          </p:cNvPr>
          <p:cNvGrpSpPr/>
          <p:nvPr/>
        </p:nvGrpSpPr>
        <p:grpSpPr>
          <a:xfrm>
            <a:off x="401782" y="1579069"/>
            <a:ext cx="4070045" cy="2361695"/>
            <a:chOff x="667685" y="1969828"/>
            <a:chExt cx="4825000" cy="2788186"/>
          </a:xfrm>
        </p:grpSpPr>
        <p:pic>
          <p:nvPicPr>
            <p:cNvPr id="4" name="Google Shape;177;p25">
              <a:extLst>
                <a:ext uri="{FF2B5EF4-FFF2-40B4-BE49-F238E27FC236}">
                  <a16:creationId xmlns:a16="http://schemas.microsoft.com/office/drawing/2014/main" id="{E2BE54FC-6A81-2554-998F-DC354569F1AF}"/>
                </a:ext>
              </a:extLst>
            </p:cNvPr>
            <p:cNvPicPr preferRelativeResize="0"/>
            <p:nvPr/>
          </p:nvPicPr>
          <p:blipFill>
            <a:blip r:embed="rId2">
              <a:alphaModFix/>
            </a:blip>
            <a:stretch>
              <a:fillRect/>
            </a:stretch>
          </p:blipFill>
          <p:spPr>
            <a:xfrm>
              <a:off x="667685" y="3330411"/>
              <a:ext cx="4825000" cy="1427603"/>
            </a:xfrm>
            <a:prstGeom prst="rect">
              <a:avLst/>
            </a:prstGeom>
            <a:noFill/>
            <a:ln>
              <a:noFill/>
            </a:ln>
          </p:spPr>
        </p:pic>
        <p:pic>
          <p:nvPicPr>
            <p:cNvPr id="5" name="Google Shape;178;p25">
              <a:extLst>
                <a:ext uri="{FF2B5EF4-FFF2-40B4-BE49-F238E27FC236}">
                  <a16:creationId xmlns:a16="http://schemas.microsoft.com/office/drawing/2014/main" id="{0CAA7ECE-5DDF-C14E-1915-FD42F85D1CE2}"/>
                </a:ext>
              </a:extLst>
            </p:cNvPr>
            <p:cNvPicPr preferRelativeResize="0"/>
            <p:nvPr/>
          </p:nvPicPr>
          <p:blipFill>
            <a:blip r:embed="rId3">
              <a:alphaModFix/>
            </a:blip>
            <a:stretch>
              <a:fillRect/>
            </a:stretch>
          </p:blipFill>
          <p:spPr>
            <a:xfrm>
              <a:off x="667685" y="1969828"/>
              <a:ext cx="4825000" cy="1371171"/>
            </a:xfrm>
            <a:prstGeom prst="rect">
              <a:avLst/>
            </a:prstGeom>
            <a:noFill/>
            <a:ln>
              <a:noFill/>
            </a:ln>
          </p:spPr>
        </p:pic>
      </p:grpSp>
      <p:sp>
        <p:nvSpPr>
          <p:cNvPr id="9" name="Google Shape;280;p44">
            <a:extLst>
              <a:ext uri="{FF2B5EF4-FFF2-40B4-BE49-F238E27FC236}">
                <a16:creationId xmlns:a16="http://schemas.microsoft.com/office/drawing/2014/main" id="{5383F419-A003-D447-F3A3-352C3342B67F}"/>
              </a:ext>
            </a:extLst>
          </p:cNvPr>
          <p:cNvSpPr txBox="1"/>
          <p:nvPr/>
        </p:nvSpPr>
        <p:spPr>
          <a:xfrm>
            <a:off x="4571404" y="1950112"/>
            <a:ext cx="4240412" cy="2364992"/>
          </a:xfrm>
          <a:prstGeom prst="rect">
            <a:avLst/>
          </a:prstGeom>
          <a:solidFill>
            <a:srgbClr val="E7E6E6"/>
          </a:solidFill>
          <a:ln>
            <a:noFill/>
          </a:ln>
        </p:spPr>
        <p:txBody>
          <a:bodyPr spcFirstLastPara="1" wrap="square" lIns="68569" tIns="68569" rIns="68569" bIns="68569" anchor="t" anchorCtr="0">
            <a:noAutofit/>
          </a:bodyPr>
          <a:lstStyle/>
          <a:p>
            <a:pPr defTabSz="685800">
              <a:buSzPts val="1400"/>
            </a:pPr>
            <a:r>
              <a:rPr lang="en-US" sz="1350" b="1" kern="1200" dirty="0">
                <a:solidFill>
                  <a:srgbClr val="0F9D58"/>
                </a:solidFill>
                <a:latin typeface="Aptos Display"/>
              </a:rPr>
              <a:t>Cross-lingual In-context Source-Target Alignment </a:t>
            </a:r>
          </a:p>
          <a:p>
            <a:pPr defTabSz="685800">
              <a:buSzPts val="1400"/>
            </a:pPr>
            <a:r>
              <a:rPr lang="en-US" sz="1350" b="1" kern="1200" dirty="0">
                <a:solidFill>
                  <a:srgbClr val="0F9D58"/>
                </a:solidFill>
                <a:latin typeface="Aptos Display"/>
              </a:rPr>
              <a:t>(X-</a:t>
            </a:r>
            <a:r>
              <a:rPr lang="en-US" sz="1350" b="1" kern="1200" dirty="0" err="1">
                <a:solidFill>
                  <a:srgbClr val="0F9D58"/>
                </a:solidFill>
                <a:latin typeface="Aptos Display"/>
              </a:rPr>
              <a:t>InSTA</a:t>
            </a:r>
            <a:r>
              <a:rPr lang="en-US" sz="1350" b="1" kern="1200" dirty="0">
                <a:solidFill>
                  <a:srgbClr val="0F9D58"/>
                </a:solidFill>
                <a:latin typeface="Aptos Display"/>
              </a:rPr>
              <a:t>):</a:t>
            </a:r>
          </a:p>
          <a:p>
            <a:pPr defTabSz="685800">
              <a:buSzPts val="1400"/>
            </a:pPr>
            <a:endParaRPr lang="en-US" sz="1350" b="1" kern="1200" dirty="0">
              <a:solidFill>
                <a:srgbClr val="0F9D58"/>
              </a:solidFill>
              <a:latin typeface="Aptos Display"/>
            </a:endParaRPr>
          </a:p>
          <a:p>
            <a:pPr marL="342900" indent="-238125" defTabSz="685800">
              <a:buClr>
                <a:srgbClr val="1A1A1A"/>
              </a:buClr>
              <a:buSzPts val="1400"/>
              <a:buFont typeface="Courier New" panose="02070309020205020404" pitchFamily="49" charset="0"/>
              <a:buChar char="o"/>
            </a:pPr>
            <a:r>
              <a:rPr lang="en-US" sz="1350" kern="1200" dirty="0">
                <a:solidFill>
                  <a:srgbClr val="1A1A1A"/>
                </a:solidFill>
                <a:latin typeface="Aptos Display"/>
              </a:rPr>
              <a:t>We proposed X-</a:t>
            </a:r>
            <a:r>
              <a:rPr lang="en-US" sz="1350" kern="1200" dirty="0" err="1">
                <a:solidFill>
                  <a:srgbClr val="1A1A1A"/>
                </a:solidFill>
                <a:latin typeface="Aptos Display"/>
              </a:rPr>
              <a:t>InSTA</a:t>
            </a:r>
            <a:r>
              <a:rPr lang="en-US" sz="1350" kern="1200" dirty="0">
                <a:solidFill>
                  <a:srgbClr val="1A1A1A"/>
                </a:solidFill>
                <a:latin typeface="Aptos Display"/>
              </a:rPr>
              <a:t> - a novel and effective prompt construction strategy for cross-lingual ICL.</a:t>
            </a:r>
          </a:p>
          <a:p>
            <a:pPr marL="342900" indent="-238125" defTabSz="685800">
              <a:buClr>
                <a:srgbClr val="1A1A1A"/>
              </a:buClr>
              <a:buSzPts val="1400"/>
              <a:buFont typeface="Courier New" panose="02070309020205020404" pitchFamily="49" charset="0"/>
              <a:buChar char="o"/>
            </a:pPr>
            <a:r>
              <a:rPr lang="en-US" sz="1350" kern="1200" dirty="0">
                <a:solidFill>
                  <a:srgbClr val="FF0000"/>
                </a:solidFill>
                <a:latin typeface="Aptos Display"/>
              </a:rPr>
              <a:t>The in-context demonstration(s) must be semantically-similar to the input </a:t>
            </a:r>
            <a:r>
              <a:rPr lang="en-US" sz="1350" kern="1200" dirty="0">
                <a:latin typeface="Aptos Display"/>
              </a:rPr>
              <a:t>(semantic-alignment).</a:t>
            </a:r>
          </a:p>
          <a:p>
            <a:pPr marL="342900" indent="-238125" defTabSz="685800">
              <a:buClr>
                <a:srgbClr val="1A1A1A"/>
              </a:buClr>
              <a:buSzPts val="1400"/>
              <a:buFont typeface="Courier New" panose="02070309020205020404" pitchFamily="49" charset="0"/>
              <a:buChar char="o"/>
            </a:pPr>
            <a:r>
              <a:rPr lang="en-US" sz="1350" kern="1200" dirty="0">
                <a:solidFill>
                  <a:srgbClr val="0070C0"/>
                </a:solidFill>
                <a:latin typeface="Aptos Display"/>
              </a:rPr>
              <a:t>A task aligner need to be appended to the context to connect the source and target label spaces </a:t>
            </a:r>
            <a:r>
              <a:rPr lang="en-US" sz="1350" kern="1200" dirty="0">
                <a:latin typeface="Aptos Display"/>
              </a:rPr>
              <a:t>(task-alignment)</a:t>
            </a:r>
            <a:r>
              <a:rPr lang="en-US" sz="1350" kern="1200" dirty="0">
                <a:solidFill>
                  <a:srgbClr val="0070C0"/>
                </a:solidFill>
                <a:latin typeface="Aptos Display"/>
              </a:rPr>
              <a:t>.</a:t>
            </a:r>
          </a:p>
        </p:txBody>
      </p:sp>
      <p:sp>
        <p:nvSpPr>
          <p:cNvPr id="10" name="TextBox 9">
            <a:extLst>
              <a:ext uri="{FF2B5EF4-FFF2-40B4-BE49-F238E27FC236}">
                <a16:creationId xmlns:a16="http://schemas.microsoft.com/office/drawing/2014/main" id="{C9AF8042-7CFC-8CD3-1D0F-62827EC8EDB6}"/>
              </a:ext>
            </a:extLst>
          </p:cNvPr>
          <p:cNvSpPr txBox="1"/>
          <p:nvPr/>
        </p:nvSpPr>
        <p:spPr>
          <a:xfrm>
            <a:off x="4572000" y="1369900"/>
            <a:ext cx="4513082" cy="507831"/>
          </a:xfrm>
          <a:prstGeom prst="rect">
            <a:avLst/>
          </a:prstGeom>
          <a:noFill/>
        </p:spPr>
        <p:txBody>
          <a:bodyPr wrap="square" rtlCol="0">
            <a:spAutoFit/>
          </a:bodyPr>
          <a:lstStyle/>
          <a:p>
            <a:pPr defTabSz="685800">
              <a:buClrTx/>
            </a:pPr>
            <a:r>
              <a:rPr lang="en-US" sz="1350" kern="1200" dirty="0">
                <a:latin typeface="Aptos Display"/>
                <a:ea typeface="+mn-ea"/>
                <a:cs typeface="+mn-cs"/>
              </a:rPr>
              <a:t>In-context demonstrations and the input are in different languages (</a:t>
            </a:r>
            <a:r>
              <a:rPr lang="en-US" sz="1350" b="1" kern="1200" dirty="0">
                <a:latin typeface="Aptos Display"/>
                <a:ea typeface="+mn-ea"/>
                <a:cs typeface="+mn-cs"/>
              </a:rPr>
              <a:t>cross-lingual</a:t>
            </a:r>
            <a:r>
              <a:rPr lang="en-US" sz="1350" kern="1200" dirty="0">
                <a:latin typeface="Aptos Display"/>
                <a:ea typeface="+mn-ea"/>
                <a:cs typeface="+mn-cs"/>
              </a:rPr>
              <a:t>).</a:t>
            </a:r>
          </a:p>
        </p:txBody>
      </p:sp>
      <p:sp>
        <p:nvSpPr>
          <p:cNvPr id="11" name="Google Shape;231;p40">
            <a:extLst>
              <a:ext uri="{FF2B5EF4-FFF2-40B4-BE49-F238E27FC236}">
                <a16:creationId xmlns:a16="http://schemas.microsoft.com/office/drawing/2014/main" id="{BC76AE5F-1D90-5A0B-10D7-2051CE59407E}"/>
              </a:ext>
            </a:extLst>
          </p:cNvPr>
          <p:cNvSpPr txBox="1"/>
          <p:nvPr/>
        </p:nvSpPr>
        <p:spPr>
          <a:xfrm>
            <a:off x="87154" y="57990"/>
            <a:ext cx="8480823" cy="323143"/>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defTabSz="685800">
              <a:buSzPts val="900"/>
            </a:pPr>
            <a:r>
              <a:rPr lang="en-GB" sz="900" kern="1200" dirty="0" err="1">
                <a:latin typeface="Aptos Display"/>
              </a:rPr>
              <a:t>Tanwar</a:t>
            </a:r>
            <a:r>
              <a:rPr lang="en-GB" sz="900" kern="1200" dirty="0">
                <a:latin typeface="Aptos Display"/>
              </a:rPr>
              <a:t>, Dutta, </a:t>
            </a:r>
            <a:r>
              <a:rPr lang="en-GB" sz="900" kern="1200" dirty="0" err="1">
                <a:latin typeface="Aptos Display"/>
              </a:rPr>
              <a:t>Borthakur</a:t>
            </a:r>
            <a:r>
              <a:rPr lang="en-GB" sz="900" kern="1200" dirty="0">
                <a:latin typeface="Aptos Display"/>
              </a:rPr>
              <a:t>, </a:t>
            </a:r>
            <a:r>
              <a:rPr lang="en-GB" sz="900" b="1" kern="1200" dirty="0">
                <a:latin typeface="Aptos Display"/>
              </a:rPr>
              <a:t>Chakraborty</a:t>
            </a:r>
            <a:r>
              <a:rPr lang="en-GB" sz="900" kern="1200" dirty="0">
                <a:latin typeface="Aptos Display"/>
              </a:rPr>
              <a:t>. Multilingual LLMs are Better Cross-lingual In-context Learners with Alignment. </a:t>
            </a:r>
            <a:r>
              <a:rPr lang="en-GB" sz="900" b="1" kern="1200" dirty="0">
                <a:latin typeface="Aptos Display"/>
              </a:rPr>
              <a:t>ACL</a:t>
            </a:r>
            <a:r>
              <a:rPr lang="en-GB" sz="900" kern="1200" dirty="0">
                <a:latin typeface="Aptos Display"/>
              </a:rPr>
              <a:t> 2023 (       </a:t>
            </a:r>
            <a:r>
              <a:rPr lang="en-IN" sz="1200" b="1" kern="1200" dirty="0">
                <a:solidFill>
                  <a:srgbClr val="FF0000"/>
                </a:solidFill>
                <a:latin typeface="Aptos Display"/>
                <a:ea typeface="+mn-ea"/>
                <a:cs typeface="+mn-cs"/>
              </a:rPr>
              <a:t>Outstanding Paper Award</a:t>
            </a:r>
            <a:r>
              <a:rPr lang="en-GB" sz="900" kern="1200" dirty="0">
                <a:latin typeface="Aptos Display"/>
              </a:rPr>
              <a:t>)</a:t>
            </a:r>
          </a:p>
        </p:txBody>
      </p:sp>
      <p:pic>
        <p:nvPicPr>
          <p:cNvPr id="13" name="Graphic 12" descr="Ribbon">
            <a:extLst>
              <a:ext uri="{FF2B5EF4-FFF2-40B4-BE49-F238E27FC236}">
                <a16:creationId xmlns:a16="http://schemas.microsoft.com/office/drawing/2014/main" id="{323FAEAE-28CF-B619-8D1B-FD079BE081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3284" y="141202"/>
            <a:ext cx="156719" cy="156719"/>
          </a:xfrm>
          <a:prstGeom prst="rect">
            <a:avLst/>
          </a:prstGeom>
        </p:spPr>
      </p:pic>
      <p:sp>
        <p:nvSpPr>
          <p:cNvPr id="14" name="Rectangle 13">
            <a:extLst>
              <a:ext uri="{FF2B5EF4-FFF2-40B4-BE49-F238E27FC236}">
                <a16:creationId xmlns:a16="http://schemas.microsoft.com/office/drawing/2014/main" id="{F35CA909-26CC-EFFA-62A8-2E394739BB6B}"/>
              </a:ext>
            </a:extLst>
          </p:cNvPr>
          <p:cNvSpPr/>
          <p:nvPr/>
        </p:nvSpPr>
        <p:spPr>
          <a:xfrm>
            <a:off x="466627" y="1658046"/>
            <a:ext cx="3938048" cy="7539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srgbClr val="FFFFFF"/>
              </a:solidFill>
              <a:latin typeface="Aptos Display"/>
            </a:endParaRPr>
          </a:p>
        </p:txBody>
      </p:sp>
      <p:cxnSp>
        <p:nvCxnSpPr>
          <p:cNvPr id="16" name="Straight Arrow Connector 15">
            <a:extLst>
              <a:ext uri="{FF2B5EF4-FFF2-40B4-BE49-F238E27FC236}">
                <a16:creationId xmlns:a16="http://schemas.microsoft.com/office/drawing/2014/main" id="{B234DFF6-39EB-A20B-9473-0F321E86B733}"/>
              </a:ext>
            </a:extLst>
          </p:cNvPr>
          <p:cNvCxnSpPr>
            <a:stCxn id="14" idx="3"/>
          </p:cNvCxnSpPr>
          <p:nvPr/>
        </p:nvCxnSpPr>
        <p:spPr>
          <a:xfrm>
            <a:off x="4404674" y="2035007"/>
            <a:ext cx="367646" cy="11182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CCC230D-894C-1C0D-2A6E-4748C37C0FF6}"/>
              </a:ext>
            </a:extLst>
          </p:cNvPr>
          <p:cNvSpPr/>
          <p:nvPr/>
        </p:nvSpPr>
        <p:spPr>
          <a:xfrm>
            <a:off x="466627" y="2411967"/>
            <a:ext cx="3938048" cy="239322"/>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srgbClr val="FFFFFF"/>
              </a:solidFill>
              <a:latin typeface="Aptos Display"/>
            </a:endParaRPr>
          </a:p>
        </p:txBody>
      </p:sp>
      <p:cxnSp>
        <p:nvCxnSpPr>
          <p:cNvPr id="19" name="Straight Arrow Connector 18">
            <a:extLst>
              <a:ext uri="{FF2B5EF4-FFF2-40B4-BE49-F238E27FC236}">
                <a16:creationId xmlns:a16="http://schemas.microsoft.com/office/drawing/2014/main" id="{DC0CFA6B-ED93-333F-B4F9-5D776E1B2B97}"/>
              </a:ext>
            </a:extLst>
          </p:cNvPr>
          <p:cNvCxnSpPr>
            <a:stCxn id="17" idx="3"/>
          </p:cNvCxnSpPr>
          <p:nvPr/>
        </p:nvCxnSpPr>
        <p:spPr>
          <a:xfrm>
            <a:off x="4404674" y="2531628"/>
            <a:ext cx="367646" cy="124380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305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272D-00F4-3F3A-3299-032685A29DCA}"/>
              </a:ext>
            </a:extLst>
          </p:cNvPr>
          <p:cNvSpPr>
            <a:spLocks noGrp="1"/>
          </p:cNvSpPr>
          <p:nvPr>
            <p:ph type="title"/>
          </p:nvPr>
        </p:nvSpPr>
        <p:spPr/>
        <p:txBody>
          <a:bodyPr/>
          <a:lstStyle/>
          <a:p>
            <a:r>
              <a:rPr lang="en-US" dirty="0"/>
              <a:t>Cross-task ICL</a:t>
            </a:r>
            <a:endParaRPr lang="en-IN" dirty="0"/>
          </a:p>
        </p:txBody>
      </p:sp>
      <p:pic>
        <p:nvPicPr>
          <p:cNvPr id="4" name="Google Shape;192;p26">
            <a:extLst>
              <a:ext uri="{FF2B5EF4-FFF2-40B4-BE49-F238E27FC236}">
                <a16:creationId xmlns:a16="http://schemas.microsoft.com/office/drawing/2014/main" id="{4F7393E0-5A15-8D9C-EA3D-6114CAE5C0A9}"/>
              </a:ext>
            </a:extLst>
          </p:cNvPr>
          <p:cNvPicPr preferRelativeResize="0"/>
          <p:nvPr/>
        </p:nvPicPr>
        <p:blipFill>
          <a:blip r:embed="rId2">
            <a:alphaModFix/>
          </a:blip>
          <a:stretch>
            <a:fillRect/>
          </a:stretch>
        </p:blipFill>
        <p:spPr>
          <a:xfrm>
            <a:off x="147281" y="1441661"/>
            <a:ext cx="4370514" cy="2205411"/>
          </a:xfrm>
          <a:prstGeom prst="rect">
            <a:avLst/>
          </a:prstGeom>
          <a:noFill/>
          <a:ln>
            <a:noFill/>
          </a:ln>
        </p:spPr>
      </p:pic>
      <p:sp>
        <p:nvSpPr>
          <p:cNvPr id="5" name="Google Shape;280;p44">
            <a:extLst>
              <a:ext uri="{FF2B5EF4-FFF2-40B4-BE49-F238E27FC236}">
                <a16:creationId xmlns:a16="http://schemas.microsoft.com/office/drawing/2014/main" id="{ECBBA811-D38E-7435-4346-BF7CAEEF4F8C}"/>
              </a:ext>
            </a:extLst>
          </p:cNvPr>
          <p:cNvSpPr txBox="1"/>
          <p:nvPr/>
        </p:nvSpPr>
        <p:spPr>
          <a:xfrm>
            <a:off x="4572000" y="1188245"/>
            <a:ext cx="4520263" cy="3166939"/>
          </a:xfrm>
          <a:prstGeom prst="rect">
            <a:avLst/>
          </a:prstGeom>
          <a:solidFill>
            <a:srgbClr val="E7E6E6"/>
          </a:solidFill>
          <a:ln>
            <a:noFill/>
          </a:ln>
        </p:spPr>
        <p:txBody>
          <a:bodyPr spcFirstLastPara="1" wrap="square" lIns="68569" tIns="68569" rIns="68569" bIns="68569" anchor="t" anchorCtr="0">
            <a:noAutofit/>
          </a:bodyPr>
          <a:lstStyle/>
          <a:p>
            <a:pPr defTabSz="685800">
              <a:buSzPts val="1400"/>
            </a:pPr>
            <a:r>
              <a:rPr lang="en-US" sz="1350" b="1" kern="1200" dirty="0">
                <a:solidFill>
                  <a:srgbClr val="0F9D58"/>
                </a:solidFill>
                <a:latin typeface="Aptos Display"/>
              </a:rPr>
              <a:t>Takeaways:</a:t>
            </a:r>
          </a:p>
          <a:p>
            <a:pPr marL="342900" indent="-238125" defTabSz="685800">
              <a:buClr>
                <a:srgbClr val="1A1A1A"/>
              </a:buClr>
              <a:buSzPts val="1400"/>
              <a:buFont typeface="Courier New" panose="02070309020205020404" pitchFamily="49" charset="0"/>
              <a:buChar char="o"/>
            </a:pPr>
            <a:r>
              <a:rPr lang="en-US" sz="1350" kern="1200" dirty="0">
                <a:solidFill>
                  <a:srgbClr val="1A1A1A"/>
                </a:solidFill>
                <a:latin typeface="Aptos Display"/>
              </a:rPr>
              <a:t>On average, </a:t>
            </a:r>
            <a:r>
              <a:rPr lang="en-US" sz="1350" b="1" kern="1200" dirty="0">
                <a:solidFill>
                  <a:srgbClr val="1A1A1A"/>
                </a:solidFill>
                <a:latin typeface="Aptos Display"/>
              </a:rPr>
              <a:t>cross-task prompting improves performance</a:t>
            </a:r>
            <a:r>
              <a:rPr lang="en-US" sz="1350" kern="1200" dirty="0">
                <a:solidFill>
                  <a:srgbClr val="1A1A1A"/>
                </a:solidFill>
                <a:latin typeface="Aptos Display"/>
              </a:rPr>
              <a:t> by </a:t>
            </a:r>
            <a:r>
              <a:rPr lang="en-US" sz="1350" b="1" kern="1200" dirty="0">
                <a:solidFill>
                  <a:srgbClr val="1A1A1A"/>
                </a:solidFill>
                <a:latin typeface="Aptos Display"/>
              </a:rPr>
              <a:t>107% for LLaMA-2 7B</a:t>
            </a:r>
            <a:r>
              <a:rPr lang="en-US" sz="1350" kern="1200" dirty="0">
                <a:solidFill>
                  <a:srgbClr val="1A1A1A"/>
                </a:solidFill>
                <a:latin typeface="Aptos Display"/>
              </a:rPr>
              <a:t>, 18.6% for LLaMA-2 13B and 3.2% for GPT-3.5 over zero-shot settings.</a:t>
            </a:r>
          </a:p>
          <a:p>
            <a:pPr marL="342900" indent="-238125" defTabSz="685800">
              <a:buClr>
                <a:srgbClr val="1A1A1A"/>
              </a:buClr>
              <a:buSzPts val="1400"/>
              <a:buFont typeface="Courier New" panose="02070309020205020404" pitchFamily="49" charset="0"/>
              <a:buChar char="o"/>
            </a:pPr>
            <a:r>
              <a:rPr lang="en-US" sz="1350" kern="1200" dirty="0">
                <a:solidFill>
                  <a:srgbClr val="1A1A1A"/>
                </a:solidFill>
                <a:latin typeface="Aptos Display"/>
              </a:rPr>
              <a:t>The average </a:t>
            </a:r>
            <a:r>
              <a:rPr lang="en-US" sz="1350" b="1" kern="1200" dirty="0">
                <a:solidFill>
                  <a:srgbClr val="1A1A1A"/>
                </a:solidFill>
                <a:latin typeface="Aptos Display"/>
              </a:rPr>
              <a:t>performance boost with source tasks which are dissimilar to target tasks </a:t>
            </a:r>
            <a:r>
              <a:rPr lang="en-US" sz="1350" kern="1200" dirty="0">
                <a:solidFill>
                  <a:srgbClr val="1A1A1A"/>
                </a:solidFill>
                <a:latin typeface="Aptos Display"/>
              </a:rPr>
              <a:t>is 105.9% for LLaMA-2 7B.</a:t>
            </a:r>
          </a:p>
          <a:p>
            <a:pPr marL="342900" indent="-238125" defTabSz="685800">
              <a:buClr>
                <a:srgbClr val="1A1A1A"/>
              </a:buClr>
              <a:buSzPts val="1400"/>
              <a:buFont typeface="Courier New" panose="02070309020205020404" pitchFamily="49" charset="0"/>
              <a:buChar char="o"/>
            </a:pPr>
            <a:r>
              <a:rPr lang="en-US" sz="1350" kern="1200" dirty="0">
                <a:solidFill>
                  <a:srgbClr val="1A1A1A"/>
                </a:solidFill>
                <a:latin typeface="Aptos Display"/>
              </a:rPr>
              <a:t>With multiple source tasks, cross-task performance is comparable to in-task prompting.</a:t>
            </a:r>
          </a:p>
          <a:p>
            <a:pPr marL="342900" indent="-238125" defTabSz="685800">
              <a:buClr>
                <a:srgbClr val="1A1A1A"/>
              </a:buClr>
              <a:buSzPts val="1400"/>
              <a:buFont typeface="Courier New" panose="02070309020205020404" pitchFamily="49" charset="0"/>
              <a:buChar char="o"/>
            </a:pPr>
            <a:r>
              <a:rPr lang="en-US" sz="1350" kern="1200" dirty="0">
                <a:solidFill>
                  <a:srgbClr val="1A1A1A"/>
                </a:solidFill>
                <a:latin typeface="Aptos Display"/>
              </a:rPr>
              <a:t>ICL with demonstrations pseudo-labeled via cross-task prompting lead to comparable performance as gold-labels.</a:t>
            </a:r>
          </a:p>
          <a:p>
            <a:pPr marL="342900" indent="-238125" defTabSz="685800">
              <a:buClr>
                <a:srgbClr val="1A1A1A"/>
              </a:buClr>
              <a:buSzPts val="1400"/>
              <a:buFont typeface="Courier New" panose="02070309020205020404" pitchFamily="49" charset="0"/>
              <a:buChar char="o"/>
            </a:pPr>
            <a:r>
              <a:rPr lang="en-US" sz="1350" b="1" kern="1200" dirty="0">
                <a:solidFill>
                  <a:srgbClr val="1A1A1A"/>
                </a:solidFill>
                <a:latin typeface="Aptos Display"/>
              </a:rPr>
              <a:t>Interpretability Analysis:</a:t>
            </a:r>
            <a:r>
              <a:rPr lang="en-US" sz="1350" kern="1200" dirty="0">
                <a:solidFill>
                  <a:srgbClr val="1A1A1A"/>
                </a:solidFill>
                <a:latin typeface="Aptos Display"/>
              </a:rPr>
              <a:t> Cross-task signal transfer within the context is abrupt and happens at later layers of the model.</a:t>
            </a:r>
          </a:p>
          <a:p>
            <a:pPr marL="342900" indent="-238125" defTabSz="685800">
              <a:buClr>
                <a:srgbClr val="1A1A1A"/>
              </a:buClr>
              <a:buSzPts val="1400"/>
              <a:buFont typeface="Courier New" panose="02070309020205020404" pitchFamily="49" charset="0"/>
              <a:buChar char="o"/>
            </a:pPr>
            <a:endParaRPr lang="en-US" sz="1350" kern="1200" dirty="0">
              <a:solidFill>
                <a:srgbClr val="1A1A1A"/>
              </a:solidFill>
              <a:latin typeface="Aptos Display"/>
            </a:endParaRPr>
          </a:p>
          <a:p>
            <a:pPr marL="342900" indent="-238125" defTabSz="685800">
              <a:buClr>
                <a:srgbClr val="1A1A1A"/>
              </a:buClr>
              <a:buSzPts val="1400"/>
              <a:buFont typeface="Courier New" panose="02070309020205020404" pitchFamily="49" charset="0"/>
              <a:buChar char="o"/>
            </a:pPr>
            <a:endParaRPr lang="en-US" sz="1350" kern="1200" dirty="0">
              <a:solidFill>
                <a:srgbClr val="1A1A1A"/>
              </a:solidFill>
              <a:latin typeface="Aptos Display"/>
            </a:endParaRPr>
          </a:p>
          <a:p>
            <a:pPr marL="342900" indent="-238125" defTabSz="685800">
              <a:buClr>
                <a:srgbClr val="1A1A1A"/>
              </a:buClr>
              <a:buSzPts val="1400"/>
              <a:buFont typeface="Courier New" panose="02070309020205020404" pitchFamily="49" charset="0"/>
              <a:buChar char="o"/>
            </a:pPr>
            <a:endParaRPr lang="en-US" sz="1350" kern="1200" dirty="0">
              <a:solidFill>
                <a:srgbClr val="1A1A1A"/>
              </a:solidFill>
              <a:latin typeface="Aptos Display"/>
            </a:endParaRPr>
          </a:p>
          <a:p>
            <a:pPr marL="342900" indent="-238125" defTabSz="685800">
              <a:buClr>
                <a:srgbClr val="1A1A1A"/>
              </a:buClr>
              <a:buSzPts val="1400"/>
              <a:buFont typeface="Courier New" panose="02070309020205020404" pitchFamily="49" charset="0"/>
              <a:buChar char="o"/>
            </a:pPr>
            <a:endParaRPr lang="en-US" sz="1350" kern="1200" dirty="0">
              <a:solidFill>
                <a:srgbClr val="0070C0"/>
              </a:solidFill>
              <a:latin typeface="Aptos Display"/>
            </a:endParaRPr>
          </a:p>
        </p:txBody>
      </p:sp>
      <p:sp>
        <p:nvSpPr>
          <p:cNvPr id="6" name="TextBox 5">
            <a:extLst>
              <a:ext uri="{FF2B5EF4-FFF2-40B4-BE49-F238E27FC236}">
                <a16:creationId xmlns:a16="http://schemas.microsoft.com/office/drawing/2014/main" id="{8E09EF47-099A-AB3F-2633-A3A92E97BCCC}"/>
              </a:ext>
            </a:extLst>
          </p:cNvPr>
          <p:cNvSpPr txBox="1"/>
          <p:nvPr/>
        </p:nvSpPr>
        <p:spPr>
          <a:xfrm>
            <a:off x="147282" y="3736703"/>
            <a:ext cx="4423528" cy="692497"/>
          </a:xfrm>
          <a:prstGeom prst="rect">
            <a:avLst/>
          </a:prstGeom>
          <a:noFill/>
        </p:spPr>
        <p:txBody>
          <a:bodyPr wrap="square" rtlCol="0">
            <a:spAutoFit/>
          </a:bodyPr>
          <a:lstStyle/>
          <a:p>
            <a:pPr defTabSz="685800">
              <a:buClrTx/>
            </a:pPr>
            <a:r>
              <a:rPr lang="en-US" sz="1350" kern="1200" dirty="0">
                <a:latin typeface="Aptos Display"/>
                <a:ea typeface="+mn-ea"/>
                <a:cs typeface="+mn-cs"/>
              </a:rPr>
              <a:t>In-context demonstrations and the input are from different tasks (</a:t>
            </a:r>
            <a:r>
              <a:rPr lang="en-US" sz="1350" b="1" kern="1200" dirty="0">
                <a:latin typeface="Aptos Display"/>
                <a:ea typeface="+mn-ea"/>
                <a:cs typeface="+mn-cs"/>
              </a:rPr>
              <a:t>cross-task</a:t>
            </a:r>
            <a:r>
              <a:rPr lang="en-US" sz="1350" kern="1200" dirty="0">
                <a:latin typeface="Aptos Display"/>
                <a:ea typeface="+mn-ea"/>
                <a:cs typeface="+mn-cs"/>
              </a:rPr>
              <a:t>).</a:t>
            </a:r>
          </a:p>
          <a:p>
            <a:pPr marL="214313" indent="-214313" defTabSz="685800">
              <a:buClrTx/>
              <a:buFont typeface="Courier New" panose="02070309020205020404" pitchFamily="49" charset="0"/>
              <a:buChar char="o"/>
            </a:pPr>
            <a:r>
              <a:rPr lang="en-US" sz="1200" kern="1200" dirty="0">
                <a:latin typeface="Aptos Display"/>
                <a:ea typeface="+mn-ea"/>
                <a:cs typeface="+mn-cs"/>
              </a:rPr>
              <a:t>Input is from a data-scarce novel target task.</a:t>
            </a:r>
          </a:p>
        </p:txBody>
      </p:sp>
      <p:sp>
        <p:nvSpPr>
          <p:cNvPr id="7" name="Google Shape;231;p40">
            <a:extLst>
              <a:ext uri="{FF2B5EF4-FFF2-40B4-BE49-F238E27FC236}">
                <a16:creationId xmlns:a16="http://schemas.microsoft.com/office/drawing/2014/main" id="{BB7698EF-D77B-4103-36E9-A4FD7A8BA1B5}"/>
              </a:ext>
            </a:extLst>
          </p:cNvPr>
          <p:cNvSpPr txBox="1"/>
          <p:nvPr/>
        </p:nvSpPr>
        <p:spPr>
          <a:xfrm>
            <a:off x="45305" y="80542"/>
            <a:ext cx="8944981" cy="276977"/>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defTabSz="685800">
              <a:buSzPts val="900"/>
            </a:pPr>
            <a:r>
              <a:rPr lang="en-GB" sz="900" kern="1200" dirty="0">
                <a:latin typeface="Aptos Display"/>
              </a:rPr>
              <a:t>Chatterjee, </a:t>
            </a:r>
            <a:r>
              <a:rPr lang="en-GB" sz="900" kern="1200" dirty="0" err="1">
                <a:latin typeface="Aptos Display"/>
              </a:rPr>
              <a:t>Tanwar</a:t>
            </a:r>
            <a:r>
              <a:rPr lang="en-GB" sz="900" kern="1200" dirty="0">
                <a:latin typeface="Aptos Display"/>
              </a:rPr>
              <a:t>, Dutta, </a:t>
            </a:r>
            <a:r>
              <a:rPr lang="en-GB" sz="900" b="1" kern="1200" dirty="0">
                <a:latin typeface="Aptos Display"/>
              </a:rPr>
              <a:t>Chakraborty</a:t>
            </a:r>
            <a:r>
              <a:rPr lang="en-GB" sz="900" kern="1200" dirty="0">
                <a:latin typeface="Aptos Display"/>
              </a:rPr>
              <a:t>. Language Models can Exploit Cross-Task In-context Learning for Data-Scarce Novel Tasks. </a:t>
            </a:r>
            <a:r>
              <a:rPr lang="en-GB" sz="900" b="1" kern="1200" dirty="0">
                <a:latin typeface="Aptos Display"/>
              </a:rPr>
              <a:t>ACL 2024</a:t>
            </a:r>
          </a:p>
        </p:txBody>
      </p:sp>
    </p:spTree>
    <p:extLst>
      <p:ext uri="{BB962C8B-B14F-4D97-AF65-F5344CB8AC3E}">
        <p14:creationId xmlns:p14="http://schemas.microsoft.com/office/powerpoint/2010/main" val="3162234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5DC4-A5D5-AF3C-4BA0-E67C5CFBB20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F7FC3388-753B-958D-EB7E-CFE6120E39A8}"/>
              </a:ext>
            </a:extLst>
          </p:cNvPr>
          <p:cNvGrpSpPr/>
          <p:nvPr/>
        </p:nvGrpSpPr>
        <p:grpSpPr>
          <a:xfrm>
            <a:off x="6755887" y="766483"/>
            <a:ext cx="1972721" cy="1142345"/>
            <a:chOff x="-187137" y="56925"/>
            <a:chExt cx="4580701" cy="2732404"/>
          </a:xfrm>
        </p:grpSpPr>
        <p:sp>
          <p:nvSpPr>
            <p:cNvPr id="5" name="Oval 4">
              <a:extLst>
                <a:ext uri="{FF2B5EF4-FFF2-40B4-BE49-F238E27FC236}">
                  <a16:creationId xmlns:a16="http://schemas.microsoft.com/office/drawing/2014/main" id="{7815B8B4-FA7C-DA0A-C8B9-57CD530B5A09}"/>
                </a:ext>
              </a:extLst>
            </p:cNvPr>
            <p:cNvSpPr/>
            <p:nvPr/>
          </p:nvSpPr>
          <p:spPr>
            <a:xfrm>
              <a:off x="1661160" y="56925"/>
              <a:ext cx="2732404" cy="2732404"/>
            </a:xfrm>
            <a:prstGeom prst="ellipse">
              <a:avLst/>
            </a:prstGeom>
            <a:solidFill>
              <a:srgbClr val="00B050">
                <a:alpha val="50000"/>
              </a:srgb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a:pPr defTabSz="685800">
                <a:buClrTx/>
              </a:pPr>
              <a:endParaRPr lang="en-US" sz="1350" kern="1200" dirty="0">
                <a:solidFill>
                  <a:srgbClr val="000000"/>
                </a:solidFill>
                <a:latin typeface="Aptos Display"/>
              </a:endParaRPr>
            </a:p>
          </p:txBody>
        </p:sp>
        <p:sp>
          <p:nvSpPr>
            <p:cNvPr id="6" name="Oval 4">
              <a:extLst>
                <a:ext uri="{FF2B5EF4-FFF2-40B4-BE49-F238E27FC236}">
                  <a16:creationId xmlns:a16="http://schemas.microsoft.com/office/drawing/2014/main" id="{2326B675-EB0B-4F67-277F-9C03895B27F8}"/>
                </a:ext>
              </a:extLst>
            </p:cNvPr>
            <p:cNvSpPr txBox="1"/>
            <p:nvPr/>
          </p:nvSpPr>
          <p:spPr>
            <a:xfrm>
              <a:off x="-187137" y="1302638"/>
              <a:ext cx="2003762" cy="12295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800100">
                <a:lnSpc>
                  <a:spcPct val="90000"/>
                </a:lnSpc>
                <a:spcBef>
                  <a:spcPct val="0"/>
                </a:spcBef>
                <a:spcAft>
                  <a:spcPct val="35000"/>
                </a:spcAft>
                <a:buClrTx/>
              </a:pPr>
              <a:r>
                <a:rPr lang="en-US" sz="1050" kern="1200" dirty="0">
                  <a:solidFill>
                    <a:srgbClr val="000000"/>
                  </a:solidFill>
                  <a:latin typeface="Aptos Display"/>
                </a:rPr>
                <a:t>Adoptable</a:t>
              </a:r>
              <a:endParaRPr lang="en-IN" sz="1050" kern="1200" dirty="0">
                <a:solidFill>
                  <a:srgbClr val="000000"/>
                </a:solidFill>
                <a:latin typeface="Aptos Display"/>
              </a:endParaRPr>
            </a:p>
          </p:txBody>
        </p:sp>
      </p:grpSp>
      <p:grpSp>
        <p:nvGrpSpPr>
          <p:cNvPr id="7" name="Group 6">
            <a:extLst>
              <a:ext uri="{FF2B5EF4-FFF2-40B4-BE49-F238E27FC236}">
                <a16:creationId xmlns:a16="http://schemas.microsoft.com/office/drawing/2014/main" id="{6E840BEB-8D04-7265-A212-2608C1B7DCD1}"/>
              </a:ext>
            </a:extLst>
          </p:cNvPr>
          <p:cNvGrpSpPr/>
          <p:nvPr/>
        </p:nvGrpSpPr>
        <p:grpSpPr>
          <a:xfrm>
            <a:off x="6649378" y="746635"/>
            <a:ext cx="1928156" cy="1142345"/>
            <a:chOff x="2647102" y="1764678"/>
            <a:chExt cx="4477220" cy="2732404"/>
          </a:xfrm>
        </p:grpSpPr>
        <p:sp>
          <p:nvSpPr>
            <p:cNvPr id="8" name="Oval 7">
              <a:extLst>
                <a:ext uri="{FF2B5EF4-FFF2-40B4-BE49-F238E27FC236}">
                  <a16:creationId xmlns:a16="http://schemas.microsoft.com/office/drawing/2014/main" id="{0A44C62D-6B47-16AF-85E6-E8A1BD2D6AEF}"/>
                </a:ext>
              </a:extLst>
            </p:cNvPr>
            <p:cNvSpPr/>
            <p:nvPr/>
          </p:nvSpPr>
          <p:spPr>
            <a:xfrm>
              <a:off x="2647102" y="1764678"/>
              <a:ext cx="2732404" cy="273240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defTabSz="685800">
                <a:buClrTx/>
              </a:pPr>
              <a:endParaRPr lang="en-US" sz="1350" kern="1200">
                <a:solidFill>
                  <a:srgbClr val="000000"/>
                </a:solidFill>
                <a:latin typeface="Aptos Display"/>
              </a:endParaRPr>
            </a:p>
          </p:txBody>
        </p:sp>
        <p:sp>
          <p:nvSpPr>
            <p:cNvPr id="9" name="Oval 6">
              <a:extLst>
                <a:ext uri="{FF2B5EF4-FFF2-40B4-BE49-F238E27FC236}">
                  <a16:creationId xmlns:a16="http://schemas.microsoft.com/office/drawing/2014/main" id="{81F79389-5C80-AF20-8BD1-B811472827AE}"/>
                </a:ext>
              </a:extLst>
            </p:cNvPr>
            <p:cNvSpPr txBox="1"/>
            <p:nvPr/>
          </p:nvSpPr>
          <p:spPr>
            <a:xfrm>
              <a:off x="5484880" y="2602669"/>
              <a:ext cx="1639442" cy="150282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800100">
                <a:lnSpc>
                  <a:spcPct val="90000"/>
                </a:lnSpc>
                <a:spcBef>
                  <a:spcPct val="0"/>
                </a:spcBef>
                <a:spcAft>
                  <a:spcPct val="35000"/>
                </a:spcAft>
                <a:buClrTx/>
              </a:pPr>
              <a:r>
                <a:rPr lang="en-US" sz="1050" kern="1200" dirty="0">
                  <a:solidFill>
                    <a:srgbClr val="000000"/>
                  </a:solidFill>
                  <a:latin typeface="Aptos Display"/>
                </a:rPr>
                <a:t>Interpretable</a:t>
              </a:r>
              <a:endParaRPr lang="en-IN" sz="1050" kern="1200" dirty="0">
                <a:solidFill>
                  <a:srgbClr val="000000"/>
                </a:solidFill>
                <a:latin typeface="Aptos Display"/>
              </a:endParaRPr>
            </a:p>
          </p:txBody>
        </p:sp>
      </p:grpSp>
      <p:grpSp>
        <p:nvGrpSpPr>
          <p:cNvPr id="10" name="Group 9">
            <a:extLst>
              <a:ext uri="{FF2B5EF4-FFF2-40B4-BE49-F238E27FC236}">
                <a16:creationId xmlns:a16="http://schemas.microsoft.com/office/drawing/2014/main" id="{F7C53988-86C1-67AE-D75C-431EFF409569}"/>
              </a:ext>
            </a:extLst>
          </p:cNvPr>
          <p:cNvGrpSpPr/>
          <p:nvPr/>
        </p:nvGrpSpPr>
        <p:grpSpPr>
          <a:xfrm>
            <a:off x="7074314" y="36083"/>
            <a:ext cx="1176735" cy="1142345"/>
            <a:chOff x="675217" y="1764678"/>
            <a:chExt cx="2732404" cy="2732404"/>
          </a:xfrm>
        </p:grpSpPr>
        <p:sp>
          <p:nvSpPr>
            <p:cNvPr id="11" name="Oval 10">
              <a:extLst>
                <a:ext uri="{FF2B5EF4-FFF2-40B4-BE49-F238E27FC236}">
                  <a16:creationId xmlns:a16="http://schemas.microsoft.com/office/drawing/2014/main" id="{451D887D-BD4C-EE6E-70D6-A3B91937D8A7}"/>
                </a:ext>
              </a:extLst>
            </p:cNvPr>
            <p:cNvSpPr/>
            <p:nvPr/>
          </p:nvSpPr>
          <p:spPr>
            <a:xfrm>
              <a:off x="675217" y="1764678"/>
              <a:ext cx="2732404" cy="2732404"/>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pPr defTabSz="685800">
                <a:buClrTx/>
              </a:pPr>
              <a:endParaRPr lang="en-US" sz="1350" kern="1200">
                <a:solidFill>
                  <a:srgbClr val="000000"/>
                </a:solidFill>
                <a:latin typeface="Aptos Display"/>
              </a:endParaRPr>
            </a:p>
          </p:txBody>
        </p:sp>
        <p:sp>
          <p:nvSpPr>
            <p:cNvPr id="12" name="Oval 8">
              <a:extLst>
                <a:ext uri="{FF2B5EF4-FFF2-40B4-BE49-F238E27FC236}">
                  <a16:creationId xmlns:a16="http://schemas.microsoft.com/office/drawing/2014/main" id="{5EDEA513-13B7-16C6-E119-09042F112881}"/>
                </a:ext>
              </a:extLst>
            </p:cNvPr>
            <p:cNvSpPr txBox="1"/>
            <p:nvPr/>
          </p:nvSpPr>
          <p:spPr>
            <a:xfrm>
              <a:off x="1197421" y="2327494"/>
              <a:ext cx="1639442" cy="150282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800100">
                <a:lnSpc>
                  <a:spcPct val="90000"/>
                </a:lnSpc>
                <a:spcBef>
                  <a:spcPct val="0"/>
                </a:spcBef>
                <a:spcAft>
                  <a:spcPct val="35000"/>
                </a:spcAft>
                <a:buClrTx/>
              </a:pPr>
              <a:r>
                <a:rPr lang="en-US" sz="1050" kern="1200" dirty="0">
                  <a:solidFill>
                    <a:srgbClr val="000000"/>
                  </a:solidFill>
                  <a:latin typeface="Aptos Display"/>
                </a:rPr>
                <a:t>Economical</a:t>
              </a:r>
              <a:endParaRPr lang="en-IN" sz="1050" kern="1200" dirty="0">
                <a:solidFill>
                  <a:srgbClr val="000000"/>
                </a:solidFill>
                <a:latin typeface="Aptos Display"/>
              </a:endParaRPr>
            </a:p>
          </p:txBody>
        </p:sp>
      </p:grpSp>
      <p:sp>
        <p:nvSpPr>
          <p:cNvPr id="14" name="Title 1">
            <a:extLst>
              <a:ext uri="{FF2B5EF4-FFF2-40B4-BE49-F238E27FC236}">
                <a16:creationId xmlns:a16="http://schemas.microsoft.com/office/drawing/2014/main" id="{9B578E85-1983-D37A-985D-B7B2C85F3B8E}"/>
              </a:ext>
            </a:extLst>
          </p:cNvPr>
          <p:cNvSpPr>
            <a:spLocks noGrp="1"/>
          </p:cNvSpPr>
          <p:nvPr>
            <p:ph type="title"/>
          </p:nvPr>
        </p:nvSpPr>
        <p:spPr>
          <a:xfrm>
            <a:off x="2129314" y="1401817"/>
            <a:ext cx="4149566" cy="994172"/>
          </a:xfrm>
        </p:spPr>
        <p:txBody>
          <a:bodyPr/>
          <a:lstStyle/>
          <a:p>
            <a:r>
              <a:rPr lang="en-US" dirty="0"/>
              <a:t>Model Interpretability</a:t>
            </a:r>
            <a:endParaRPr lang="en-IN" dirty="0"/>
          </a:p>
        </p:txBody>
      </p:sp>
    </p:spTree>
    <p:extLst>
      <p:ext uri="{BB962C8B-B14F-4D97-AF65-F5344CB8AC3E}">
        <p14:creationId xmlns:p14="http://schemas.microsoft.com/office/powerpoint/2010/main" val="2864571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FE671-89C6-155B-21B7-004E72DC2637}"/>
              </a:ext>
            </a:extLst>
          </p:cNvPr>
          <p:cNvSpPr>
            <a:spLocks noGrp="1"/>
          </p:cNvSpPr>
          <p:nvPr>
            <p:ph type="title"/>
          </p:nvPr>
        </p:nvSpPr>
        <p:spPr>
          <a:xfrm>
            <a:off x="330994" y="194072"/>
            <a:ext cx="4241006" cy="994172"/>
          </a:xfrm>
        </p:spPr>
        <p:txBody>
          <a:bodyPr>
            <a:normAutofit/>
          </a:bodyPr>
          <a:lstStyle/>
          <a:p>
            <a:r>
              <a:rPr lang="en-US" dirty="0"/>
              <a:t>LMs with wide range of scales</a:t>
            </a:r>
            <a:endParaRPr lang="en-IN" dirty="0"/>
          </a:p>
        </p:txBody>
      </p:sp>
      <p:pic>
        <p:nvPicPr>
          <p:cNvPr id="5" name="Picture 4">
            <a:extLst>
              <a:ext uri="{FF2B5EF4-FFF2-40B4-BE49-F238E27FC236}">
                <a16:creationId xmlns:a16="http://schemas.microsoft.com/office/drawing/2014/main" id="{5C4FC0D1-1D0D-948D-3361-5D28CF3B1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193" y="0"/>
            <a:ext cx="4316813" cy="4563948"/>
          </a:xfrm>
          <a:prstGeom prst="rect">
            <a:avLst/>
          </a:prstGeom>
        </p:spPr>
      </p:pic>
      <p:sp>
        <p:nvSpPr>
          <p:cNvPr id="6" name="Content Placeholder 2">
            <a:extLst>
              <a:ext uri="{FF2B5EF4-FFF2-40B4-BE49-F238E27FC236}">
                <a16:creationId xmlns:a16="http://schemas.microsoft.com/office/drawing/2014/main" id="{9CBE8023-B126-3A07-20CD-A2E2E682CAC8}"/>
              </a:ext>
            </a:extLst>
          </p:cNvPr>
          <p:cNvSpPr txBox="1">
            <a:spLocks/>
          </p:cNvSpPr>
          <p:nvPr/>
        </p:nvSpPr>
        <p:spPr bwMode="auto">
          <a:xfrm>
            <a:off x="332186" y="1360885"/>
            <a:ext cx="4164007" cy="326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8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50000"/>
              </a:lnSpc>
              <a:spcBef>
                <a:spcPts val="750"/>
              </a:spcBef>
              <a:buClrTx/>
              <a:buNone/>
            </a:pPr>
            <a:r>
              <a:rPr lang="en-US" sz="1800" dirty="0">
                <a:solidFill>
                  <a:srgbClr val="000000"/>
                </a:solidFill>
                <a:latin typeface="Aptos Display"/>
              </a:rPr>
              <a:t>Transformer-based LLMs have transformed how we interact with technology – from QA to creative writing. </a:t>
            </a:r>
          </a:p>
          <a:p>
            <a:pPr marL="0" indent="0" defTabSz="685800">
              <a:lnSpc>
                <a:spcPct val="150000"/>
              </a:lnSpc>
              <a:spcBef>
                <a:spcPts val="750"/>
              </a:spcBef>
              <a:buClrTx/>
              <a:buNone/>
            </a:pPr>
            <a:r>
              <a:rPr lang="en-US" sz="1800" dirty="0">
                <a:solidFill>
                  <a:srgbClr val="C21717"/>
                </a:solidFill>
                <a:latin typeface="Aptos Display"/>
              </a:rPr>
              <a:t>Open-source LMs are now available for a wide range of scales: </a:t>
            </a:r>
            <a:r>
              <a:rPr lang="en-US" sz="1800" dirty="0">
                <a:solidFill>
                  <a:srgbClr val="000000"/>
                </a:solidFill>
                <a:latin typeface="Aptos Display"/>
              </a:rPr>
              <a:t>Phi-1.5 (1.3B), Gemma 2 (2B), …, OPT(175B), BLOOM(176B), Llama 3.1 (405B).</a:t>
            </a:r>
          </a:p>
        </p:txBody>
      </p:sp>
      <p:sp>
        <p:nvSpPr>
          <p:cNvPr id="7" name="TextBox 6">
            <a:extLst>
              <a:ext uri="{FF2B5EF4-FFF2-40B4-BE49-F238E27FC236}">
                <a16:creationId xmlns:a16="http://schemas.microsoft.com/office/drawing/2014/main" id="{6AA40700-3B8C-C207-387F-22A841841F06}"/>
              </a:ext>
            </a:extLst>
          </p:cNvPr>
          <p:cNvSpPr txBox="1"/>
          <p:nvPr/>
        </p:nvSpPr>
        <p:spPr>
          <a:xfrm>
            <a:off x="6172091" y="4433951"/>
            <a:ext cx="2639724" cy="213585"/>
          </a:xfrm>
          <a:prstGeom prst="rect">
            <a:avLst/>
          </a:prstGeom>
          <a:noFill/>
        </p:spPr>
        <p:txBody>
          <a:bodyPr wrap="square" rtlCol="0">
            <a:spAutoFit/>
          </a:bodyPr>
          <a:lstStyle/>
          <a:p>
            <a:pPr algn="r" defTabSz="685800">
              <a:buClrTx/>
            </a:pPr>
            <a:r>
              <a:rPr lang="en-US" sz="788" kern="1200" dirty="0">
                <a:solidFill>
                  <a:srgbClr val="000000">
                    <a:lumMod val="65000"/>
                    <a:lumOff val="35000"/>
                  </a:srgbClr>
                </a:solidFill>
                <a:latin typeface="Aptos Display"/>
                <a:ea typeface="+mn-ea"/>
                <a:cs typeface="+mn-cs"/>
              </a:rPr>
              <a:t>Image Source: </a:t>
            </a:r>
            <a:r>
              <a:rPr lang="en-US" sz="788" kern="1200" dirty="0">
                <a:latin typeface="Aptos Display"/>
                <a:ea typeface="+mn-ea"/>
                <a:cs typeface="+mn-cs"/>
                <a:hlinkClick r:id="rId3"/>
              </a:rPr>
              <a:t>Tweet by Omar Sanseviero</a:t>
            </a:r>
            <a:endParaRPr lang="en-IN" sz="788" kern="1200" dirty="0">
              <a:latin typeface="Aptos Display"/>
              <a:ea typeface="+mn-ea"/>
              <a:cs typeface="+mn-cs"/>
            </a:endParaRPr>
          </a:p>
        </p:txBody>
      </p:sp>
    </p:spTree>
    <p:extLst>
      <p:ext uri="{BB962C8B-B14F-4D97-AF65-F5344CB8AC3E}">
        <p14:creationId xmlns:p14="http://schemas.microsoft.com/office/powerpoint/2010/main" val="3946389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317f3a97f70_0_0"/>
          <p:cNvSpPr txBox="1">
            <a:spLocks noGrp="1"/>
          </p:cNvSpPr>
          <p:nvPr>
            <p:ph type="title"/>
          </p:nvPr>
        </p:nvSpPr>
        <p:spPr>
          <a:xfrm>
            <a:off x="125404" y="361950"/>
            <a:ext cx="8892000" cy="1069650"/>
          </a:xfrm>
          <a:prstGeom prst="rect">
            <a:avLst/>
          </a:prstGeom>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pPr>
            <a:r>
              <a:rPr lang="en-US" sz="3000" dirty="0"/>
              <a:t>Mechanistic understanding of </a:t>
            </a:r>
            <a:r>
              <a:rPr lang="en-US" sz="3000" dirty="0" err="1"/>
              <a:t>CoT</a:t>
            </a:r>
            <a:r>
              <a:rPr lang="en-US" sz="3000" dirty="0"/>
              <a:t> reasoning</a:t>
            </a:r>
            <a:endParaRPr sz="3000" dirty="0"/>
          </a:p>
          <a:p>
            <a:pPr algn="ctr">
              <a:spcBef>
                <a:spcPts val="0"/>
              </a:spcBef>
              <a:spcAft>
                <a:spcPts val="0"/>
              </a:spcAft>
            </a:pPr>
            <a:endParaRPr sz="3000" dirty="0"/>
          </a:p>
        </p:txBody>
      </p:sp>
      <p:sp>
        <p:nvSpPr>
          <p:cNvPr id="558" name="Google Shape;558;g317f3a97f70_0_0"/>
          <p:cNvSpPr txBox="1"/>
          <p:nvPr/>
        </p:nvSpPr>
        <p:spPr>
          <a:xfrm>
            <a:off x="330993" y="3626560"/>
            <a:ext cx="8480822" cy="1039950"/>
          </a:xfrm>
          <a:prstGeom prst="rect">
            <a:avLst/>
          </a:prstGeom>
          <a:solidFill>
            <a:srgbClr val="E7E6E6"/>
          </a:solidFill>
          <a:ln>
            <a:noFill/>
          </a:ln>
        </p:spPr>
        <p:txBody>
          <a:bodyPr spcFirstLastPara="1" wrap="square" lIns="68569" tIns="68569" rIns="68569" bIns="68569" anchor="t" anchorCtr="0">
            <a:noAutofit/>
          </a:bodyPr>
          <a:lstStyle/>
          <a:p>
            <a:pPr defTabSz="685800">
              <a:buClrTx/>
            </a:pPr>
            <a:r>
              <a:rPr lang="en-US" sz="1350" b="1" kern="1200" dirty="0">
                <a:solidFill>
                  <a:srgbClr val="0F9D58"/>
                </a:solidFill>
                <a:latin typeface="Aptos Display"/>
                <a:ea typeface="Play"/>
                <a:cs typeface="Play"/>
                <a:sym typeface="Play"/>
              </a:rPr>
              <a:t>Takeaways:</a:t>
            </a:r>
            <a:endParaRPr sz="1350" kern="1200" dirty="0">
              <a:latin typeface="Aptos Display"/>
              <a:ea typeface="+mn-ea"/>
              <a:cs typeface="+mn-cs"/>
            </a:endParaRPr>
          </a:p>
          <a:p>
            <a:pPr marL="342900" indent="-257175" defTabSz="685800">
              <a:buClr>
                <a:srgbClr val="1A1A1A"/>
              </a:buClr>
              <a:buSzPts val="1800"/>
              <a:buFont typeface="Courier New" panose="02070309020205020404" pitchFamily="49" charset="0"/>
              <a:buChar char="o"/>
            </a:pPr>
            <a:r>
              <a:rPr lang="en-US" sz="1350" kern="1200" dirty="0">
                <a:solidFill>
                  <a:srgbClr val="1A1A1A"/>
                </a:solidFill>
                <a:latin typeface="Aptos Display"/>
                <a:ea typeface="Play"/>
                <a:cs typeface="Play"/>
                <a:sym typeface="Play"/>
              </a:rPr>
              <a:t>Disentangle the functional fabric of </a:t>
            </a:r>
            <a:r>
              <a:rPr lang="en-US" sz="1350" kern="1200" dirty="0" err="1">
                <a:solidFill>
                  <a:srgbClr val="1A1A1A"/>
                </a:solidFill>
                <a:latin typeface="Aptos Display"/>
                <a:ea typeface="Play"/>
                <a:cs typeface="Play"/>
                <a:sym typeface="Play"/>
              </a:rPr>
              <a:t>CoT</a:t>
            </a:r>
            <a:r>
              <a:rPr lang="en-US" sz="1350" kern="1200" dirty="0">
                <a:solidFill>
                  <a:srgbClr val="1A1A1A"/>
                </a:solidFill>
                <a:latin typeface="Aptos Display"/>
                <a:ea typeface="Play"/>
                <a:cs typeface="Play"/>
                <a:sym typeface="Play"/>
              </a:rPr>
              <a:t> reasoning in LLMs</a:t>
            </a:r>
            <a:endParaRPr sz="1350" kern="1200" dirty="0">
              <a:solidFill>
                <a:srgbClr val="1A1A1A"/>
              </a:solidFill>
              <a:latin typeface="Aptos Display"/>
              <a:ea typeface="Play"/>
              <a:cs typeface="Play"/>
              <a:sym typeface="Play"/>
            </a:endParaRPr>
          </a:p>
          <a:p>
            <a:pPr marL="342900" indent="-257175" defTabSz="685800">
              <a:buClr>
                <a:srgbClr val="1A1A1A"/>
              </a:buClr>
              <a:buSzPts val="1800"/>
              <a:buFont typeface="Courier New" panose="02070309020205020404" pitchFamily="49" charset="0"/>
              <a:buChar char="o"/>
            </a:pPr>
            <a:r>
              <a:rPr lang="en-US" sz="1350" kern="1200" dirty="0">
                <a:solidFill>
                  <a:srgbClr val="1A1A1A"/>
                </a:solidFill>
                <a:latin typeface="Aptos Display"/>
                <a:ea typeface="Play"/>
                <a:cs typeface="Play"/>
                <a:sym typeface="Play"/>
              </a:rPr>
              <a:t>Multiple different neural pathways are deployed to compute the answer, that too in parallel.</a:t>
            </a:r>
            <a:endParaRPr sz="1350" kern="1200" dirty="0">
              <a:solidFill>
                <a:srgbClr val="1A1A1A"/>
              </a:solidFill>
              <a:latin typeface="Aptos Display"/>
              <a:ea typeface="Play"/>
              <a:cs typeface="Play"/>
              <a:sym typeface="Play"/>
            </a:endParaRPr>
          </a:p>
          <a:p>
            <a:pPr marL="342900" indent="-257175" defTabSz="685800">
              <a:buClr>
                <a:srgbClr val="1A1A1A"/>
              </a:buClr>
              <a:buSzPts val="1800"/>
              <a:buFont typeface="Courier New" panose="02070309020205020404" pitchFamily="49" charset="0"/>
              <a:buChar char="o"/>
            </a:pPr>
            <a:r>
              <a:rPr lang="en-US" sz="1350" kern="1200" dirty="0">
                <a:solidFill>
                  <a:srgbClr val="1A1A1A"/>
                </a:solidFill>
                <a:latin typeface="Aptos Display"/>
                <a:ea typeface="Play"/>
                <a:cs typeface="Play"/>
                <a:sym typeface="Play"/>
              </a:rPr>
              <a:t>parallel answer generation pathways collect answers from different segments of the input.</a:t>
            </a:r>
            <a:endParaRPr sz="1350" kern="1200" dirty="0">
              <a:solidFill>
                <a:srgbClr val="1A1A1A"/>
              </a:solidFill>
              <a:latin typeface="Aptos Display"/>
              <a:ea typeface="Play"/>
              <a:cs typeface="Play"/>
              <a:sym typeface="Play"/>
            </a:endParaRPr>
          </a:p>
          <a:p>
            <a:pPr marL="342900" indent="-171450" defTabSz="685800">
              <a:buClr>
                <a:srgbClr val="1A1A1A"/>
              </a:buClr>
              <a:buSzPts val="1400"/>
            </a:pPr>
            <a:endParaRPr sz="1350" kern="1200" dirty="0">
              <a:solidFill>
                <a:srgbClr val="1A1A1A"/>
              </a:solidFill>
              <a:latin typeface="Play"/>
              <a:ea typeface="Play"/>
              <a:cs typeface="Play"/>
              <a:sym typeface="Play"/>
            </a:endParaRPr>
          </a:p>
          <a:p>
            <a:pPr marL="342900" indent="-171450" defTabSz="685800">
              <a:buClr>
                <a:srgbClr val="1A1A1A"/>
              </a:buClr>
              <a:buSzPts val="1400"/>
            </a:pPr>
            <a:endParaRPr sz="1350" kern="1200" dirty="0">
              <a:solidFill>
                <a:srgbClr val="1A1A1A"/>
              </a:solidFill>
              <a:latin typeface="Play"/>
              <a:ea typeface="Play"/>
              <a:cs typeface="Play"/>
              <a:sym typeface="Play"/>
            </a:endParaRPr>
          </a:p>
          <a:p>
            <a:pPr marL="342900" indent="-171450" defTabSz="685800">
              <a:buClr>
                <a:srgbClr val="1A1A1A"/>
              </a:buClr>
              <a:buSzPts val="1400"/>
            </a:pPr>
            <a:endParaRPr sz="1350" kern="1200" dirty="0">
              <a:solidFill>
                <a:srgbClr val="1A1A1A"/>
              </a:solidFill>
              <a:latin typeface="Play"/>
              <a:ea typeface="Play"/>
              <a:cs typeface="Play"/>
              <a:sym typeface="Play"/>
            </a:endParaRPr>
          </a:p>
          <a:p>
            <a:pPr marL="342900" indent="-171450" defTabSz="685800">
              <a:buClr>
                <a:srgbClr val="1A1A1A"/>
              </a:buClr>
              <a:buSzPts val="1400"/>
            </a:pPr>
            <a:endParaRPr sz="1350" kern="1200" dirty="0">
              <a:solidFill>
                <a:srgbClr val="0070C0"/>
              </a:solidFill>
              <a:latin typeface="Play"/>
              <a:ea typeface="Play"/>
              <a:cs typeface="Play"/>
              <a:sym typeface="Play"/>
            </a:endParaRPr>
          </a:p>
        </p:txBody>
      </p:sp>
      <p:sp>
        <p:nvSpPr>
          <p:cNvPr id="559" name="Google Shape;559;g317f3a97f70_0_0"/>
          <p:cNvSpPr txBox="1"/>
          <p:nvPr/>
        </p:nvSpPr>
        <p:spPr>
          <a:xfrm>
            <a:off x="6670120" y="1356122"/>
            <a:ext cx="2250000" cy="1563867"/>
          </a:xfrm>
          <a:prstGeom prst="rect">
            <a:avLst/>
          </a:prstGeom>
          <a:noFill/>
          <a:ln>
            <a:noFill/>
          </a:ln>
        </p:spPr>
        <p:txBody>
          <a:bodyPr spcFirstLastPara="1" wrap="square" lIns="68569" tIns="68569" rIns="68569" bIns="68569" anchor="t" anchorCtr="0">
            <a:spAutoFit/>
          </a:bodyPr>
          <a:lstStyle/>
          <a:p>
            <a:pPr defTabSz="685800">
              <a:lnSpc>
                <a:spcPct val="115000"/>
              </a:lnSpc>
              <a:buClrTx/>
            </a:pPr>
            <a:r>
              <a:rPr lang="en-US" sz="1350" kern="1200" dirty="0">
                <a:highlight>
                  <a:srgbClr val="B6D7A8"/>
                </a:highlight>
                <a:latin typeface="Aptos Display"/>
                <a:ea typeface="+mn-ea"/>
                <a:cs typeface="+mn-cs"/>
              </a:rPr>
              <a:t>2 heads</a:t>
            </a:r>
            <a:r>
              <a:rPr lang="en-US" sz="1350" kern="1200" dirty="0">
                <a:latin typeface="Aptos Display"/>
                <a:ea typeface="+mn-ea"/>
                <a:cs typeface="+mn-cs"/>
              </a:rPr>
              <a:t>, writing &lt;imp&gt; at last residual stream, (is)</a:t>
            </a:r>
            <a:endParaRPr sz="1350" kern="1200" dirty="0">
              <a:latin typeface="Aptos Display"/>
              <a:ea typeface="+mn-ea"/>
              <a:cs typeface="+mn-cs"/>
            </a:endParaRPr>
          </a:p>
          <a:p>
            <a:pPr defTabSz="685800">
              <a:lnSpc>
                <a:spcPct val="115000"/>
              </a:lnSpc>
              <a:spcBef>
                <a:spcPts val="900"/>
              </a:spcBef>
              <a:spcAft>
                <a:spcPts val="900"/>
              </a:spcAft>
              <a:buClrTx/>
            </a:pPr>
            <a:r>
              <a:rPr lang="en-US" sz="1350" kern="1200" dirty="0">
                <a:highlight>
                  <a:srgbClr val="A4C2F4"/>
                </a:highlight>
                <a:latin typeface="Aptos Display"/>
                <a:ea typeface="+mn-ea"/>
                <a:cs typeface="+mn-cs"/>
              </a:rPr>
              <a:t>4 heads</a:t>
            </a:r>
            <a:r>
              <a:rPr lang="en-US" sz="1350" kern="1200" dirty="0">
                <a:latin typeface="Aptos Display"/>
                <a:ea typeface="+mn-ea"/>
                <a:cs typeface="+mn-cs"/>
              </a:rPr>
              <a:t>, picking &lt;imp&gt; from input at position 597 (Input context)</a:t>
            </a:r>
            <a:endParaRPr sz="1350" kern="1200" dirty="0">
              <a:latin typeface="Aptos Display"/>
              <a:ea typeface="+mn-ea"/>
              <a:cs typeface="+mn-cs"/>
            </a:endParaRPr>
          </a:p>
        </p:txBody>
      </p:sp>
      <p:pic>
        <p:nvPicPr>
          <p:cNvPr id="560" name="Google Shape;560;g317f3a97f70_0_0"/>
          <p:cNvPicPr preferRelativeResize="0"/>
          <p:nvPr/>
        </p:nvPicPr>
        <p:blipFill rotWithShape="1">
          <a:blip r:embed="rId3">
            <a:alphaModFix/>
          </a:blip>
          <a:srcRect t="6890"/>
          <a:stretch/>
        </p:blipFill>
        <p:spPr>
          <a:xfrm>
            <a:off x="1" y="802322"/>
            <a:ext cx="5415872" cy="2600805"/>
          </a:xfrm>
          <a:prstGeom prst="rect">
            <a:avLst/>
          </a:prstGeom>
          <a:noFill/>
          <a:ln>
            <a:noFill/>
          </a:ln>
        </p:spPr>
      </p:pic>
      <p:sp>
        <p:nvSpPr>
          <p:cNvPr id="2" name="Google Shape;231;p40">
            <a:extLst>
              <a:ext uri="{FF2B5EF4-FFF2-40B4-BE49-F238E27FC236}">
                <a16:creationId xmlns:a16="http://schemas.microsoft.com/office/drawing/2014/main" id="{4681901E-9B6D-8256-184B-B93D1F57116B}"/>
              </a:ext>
            </a:extLst>
          </p:cNvPr>
          <p:cNvSpPr txBox="1"/>
          <p:nvPr/>
        </p:nvSpPr>
        <p:spPr>
          <a:xfrm>
            <a:off x="159100" y="1"/>
            <a:ext cx="8480823" cy="276977"/>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defTabSz="685800">
              <a:buSzPts val="900"/>
            </a:pPr>
            <a:r>
              <a:rPr lang="en-US" sz="900" kern="1200" dirty="0">
                <a:latin typeface="Aptos Display"/>
                <a:ea typeface="+mn-ea"/>
                <a:cs typeface="+mn-cs"/>
              </a:rPr>
              <a:t>Dutta, Singh, Chakrabarti, </a:t>
            </a:r>
            <a:r>
              <a:rPr lang="en-US" sz="900" b="1" kern="1200" dirty="0">
                <a:latin typeface="Aptos Display"/>
                <a:ea typeface="+mn-ea"/>
                <a:cs typeface="+mn-cs"/>
              </a:rPr>
              <a:t>Chakraborty. </a:t>
            </a:r>
            <a:r>
              <a:rPr lang="en-US" sz="900" kern="1200" dirty="0">
                <a:latin typeface="Aptos Display"/>
                <a:ea typeface="+mn-ea"/>
                <a:cs typeface="+mn-cs"/>
              </a:rPr>
              <a:t>How to think step-by-step: A mechanistic understanding of chain-of-thought reasoning. </a:t>
            </a:r>
            <a:r>
              <a:rPr lang="en-US" sz="900" b="1" kern="1200" dirty="0">
                <a:latin typeface="Aptos Display"/>
                <a:ea typeface="+mn-ea"/>
                <a:cs typeface="+mn-cs"/>
              </a:rPr>
              <a:t>TMLR 2024.</a:t>
            </a:r>
            <a:endParaRPr lang="en-GB" sz="900" b="1" kern="1200" dirty="0">
              <a:latin typeface="Aptos Display"/>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317f3a97f70_0_29"/>
          <p:cNvSpPr txBox="1">
            <a:spLocks noGrp="1"/>
          </p:cNvSpPr>
          <p:nvPr>
            <p:ph type="title"/>
          </p:nvPr>
        </p:nvSpPr>
        <p:spPr>
          <a:xfrm>
            <a:off x="23903" y="556817"/>
            <a:ext cx="8892000" cy="1069650"/>
          </a:xfrm>
          <a:prstGeom prst="rect">
            <a:avLst/>
          </a:prstGeom>
        </p:spPr>
        <p:txBody>
          <a:bodyPr spcFirstLastPara="1" vert="horz" wrap="square" lIns="68569" tIns="34275" rIns="68569" bIns="34275" numCol="1" anchor="t" anchorCtr="0" compatLnSpc="1">
            <a:prstTxWarp prst="textNoShape">
              <a:avLst/>
            </a:prstTxWarp>
            <a:noAutofit/>
          </a:bodyPr>
          <a:lstStyle/>
          <a:p>
            <a:pPr algn="ctr">
              <a:spcBef>
                <a:spcPts val="0"/>
              </a:spcBef>
              <a:spcAft>
                <a:spcPts val="0"/>
              </a:spcAft>
            </a:pPr>
            <a:r>
              <a:rPr lang="en-US" sz="3000" dirty="0"/>
              <a:t>Mechanistic Understanding of </a:t>
            </a:r>
            <a:r>
              <a:rPr lang="en-US" sz="3000" dirty="0" err="1"/>
              <a:t>CoT</a:t>
            </a:r>
            <a:r>
              <a:rPr lang="en-US" sz="3000" dirty="0"/>
              <a:t> reasoning</a:t>
            </a:r>
            <a:endParaRPr sz="3000" dirty="0"/>
          </a:p>
          <a:p>
            <a:pPr algn="ctr">
              <a:spcBef>
                <a:spcPts val="0"/>
              </a:spcBef>
              <a:spcAft>
                <a:spcPts val="0"/>
              </a:spcAft>
            </a:pPr>
            <a:endParaRPr sz="3000" dirty="0"/>
          </a:p>
        </p:txBody>
      </p:sp>
      <p:sp>
        <p:nvSpPr>
          <p:cNvPr id="567" name="Google Shape;567;g317f3a97f70_0_29"/>
          <p:cNvSpPr txBox="1"/>
          <p:nvPr/>
        </p:nvSpPr>
        <p:spPr>
          <a:xfrm>
            <a:off x="331589" y="3517034"/>
            <a:ext cx="8480823" cy="1158525"/>
          </a:xfrm>
          <a:prstGeom prst="rect">
            <a:avLst/>
          </a:prstGeom>
          <a:solidFill>
            <a:srgbClr val="E7E6E6"/>
          </a:solidFill>
          <a:ln>
            <a:noFill/>
          </a:ln>
        </p:spPr>
        <p:txBody>
          <a:bodyPr spcFirstLastPara="1" wrap="square" lIns="68569" tIns="68569" rIns="68569" bIns="68569" anchor="t" anchorCtr="0">
            <a:noAutofit/>
          </a:bodyPr>
          <a:lstStyle/>
          <a:p>
            <a:pPr defTabSz="685800">
              <a:buClrTx/>
            </a:pPr>
            <a:r>
              <a:rPr lang="en-US" sz="1275" b="1" kern="1200" dirty="0">
                <a:solidFill>
                  <a:srgbClr val="0F9D58"/>
                </a:solidFill>
                <a:latin typeface="Aptos Display"/>
                <a:ea typeface="Play"/>
                <a:cs typeface="Play"/>
                <a:sym typeface="Play"/>
              </a:rPr>
              <a:t>Takeaways:</a:t>
            </a:r>
            <a:endParaRPr sz="975" kern="1200" dirty="0">
              <a:latin typeface="Aptos Display"/>
              <a:ea typeface="+mn-ea"/>
              <a:cs typeface="+mn-cs"/>
            </a:endParaRPr>
          </a:p>
          <a:p>
            <a:pPr marL="342900" indent="-252413" defTabSz="685800">
              <a:buClr>
                <a:srgbClr val="1A1A1A"/>
              </a:buClr>
              <a:buSzPts val="1700"/>
              <a:buFont typeface="Play"/>
              <a:buChar char="o"/>
            </a:pPr>
            <a:r>
              <a:rPr lang="en-US" sz="1275" kern="1200" dirty="0">
                <a:solidFill>
                  <a:srgbClr val="1A1A1A"/>
                </a:solidFill>
                <a:latin typeface="Aptos Display"/>
                <a:ea typeface="Play"/>
                <a:cs typeface="Play"/>
                <a:sym typeface="Play"/>
              </a:rPr>
              <a:t>Attention heads perform information movement between ontologically related (or negatively related) tokens. [Fig 1]</a:t>
            </a:r>
            <a:endParaRPr sz="1275" kern="1200" dirty="0">
              <a:solidFill>
                <a:srgbClr val="1A1A1A"/>
              </a:solidFill>
              <a:latin typeface="Aptos Display"/>
              <a:ea typeface="Play"/>
              <a:cs typeface="Play"/>
              <a:sym typeface="Play"/>
            </a:endParaRPr>
          </a:p>
          <a:p>
            <a:pPr marL="342900" indent="-252413" defTabSz="685800">
              <a:buClr>
                <a:srgbClr val="1A1A1A"/>
              </a:buClr>
              <a:buSzPts val="1700"/>
              <a:buFont typeface="Play"/>
              <a:buChar char="o"/>
            </a:pPr>
            <a:r>
              <a:rPr lang="en-US" sz="1275" kern="1200" dirty="0">
                <a:solidFill>
                  <a:srgbClr val="1A1A1A"/>
                </a:solidFill>
                <a:latin typeface="Aptos Display"/>
                <a:ea typeface="Play"/>
                <a:cs typeface="Play"/>
                <a:sym typeface="Play"/>
              </a:rPr>
              <a:t>We observe a functional rift at the very middle of the LLM (16th decoder block in case of Llama-2 7B). [Fig: 1,2,3]</a:t>
            </a:r>
            <a:endParaRPr sz="1275" kern="1200" dirty="0">
              <a:solidFill>
                <a:srgbClr val="1A1A1A"/>
              </a:solidFill>
              <a:latin typeface="Aptos Display"/>
              <a:ea typeface="Play"/>
              <a:cs typeface="Play"/>
              <a:sym typeface="Play"/>
            </a:endParaRPr>
          </a:p>
          <a:p>
            <a:pPr marL="342900" indent="-252413" defTabSz="685800">
              <a:buClr>
                <a:srgbClr val="1A1A1A"/>
              </a:buClr>
              <a:buSzPts val="1700"/>
              <a:buFont typeface="Play"/>
              <a:buChar char="o"/>
            </a:pPr>
            <a:r>
              <a:rPr lang="en-US" sz="1275" kern="1200" dirty="0">
                <a:solidFill>
                  <a:srgbClr val="1A1A1A"/>
                </a:solidFill>
                <a:latin typeface="Aptos Display"/>
                <a:ea typeface="Play"/>
                <a:cs typeface="Play"/>
                <a:sym typeface="Play"/>
              </a:rPr>
              <a:t>Prior to this rift, the model primarily assigns bigram associations memorized via pretraining; it drastically starts following the in-context prior to and after the rift. [Fig 2]</a:t>
            </a:r>
            <a:endParaRPr sz="1275" kern="1200" dirty="0">
              <a:solidFill>
                <a:srgbClr val="1A1A1A"/>
              </a:solidFill>
              <a:latin typeface="Aptos Display"/>
              <a:ea typeface="Play"/>
              <a:cs typeface="Play"/>
              <a:sym typeface="Play"/>
            </a:endParaRPr>
          </a:p>
          <a:p>
            <a:pPr defTabSz="685800">
              <a:buClr>
                <a:srgbClr val="1A1A1A"/>
              </a:buClr>
              <a:buSzPts val="1400"/>
            </a:pPr>
            <a:endParaRPr sz="1350" kern="1200" dirty="0">
              <a:solidFill>
                <a:srgbClr val="1A1A1A"/>
              </a:solidFill>
              <a:latin typeface="Play"/>
              <a:ea typeface="Play"/>
              <a:cs typeface="Play"/>
              <a:sym typeface="Play"/>
            </a:endParaRPr>
          </a:p>
          <a:p>
            <a:pPr marL="342900" indent="-171450" defTabSz="685800">
              <a:buClr>
                <a:srgbClr val="1A1A1A"/>
              </a:buClr>
              <a:buSzPts val="1400"/>
            </a:pPr>
            <a:endParaRPr sz="1350" kern="1200" dirty="0">
              <a:solidFill>
                <a:srgbClr val="1A1A1A"/>
              </a:solidFill>
              <a:latin typeface="Play"/>
              <a:ea typeface="Play"/>
              <a:cs typeface="Play"/>
              <a:sym typeface="Play"/>
            </a:endParaRPr>
          </a:p>
          <a:p>
            <a:pPr marL="342900" indent="-171450" defTabSz="685800">
              <a:buClr>
                <a:srgbClr val="1A1A1A"/>
              </a:buClr>
              <a:buSzPts val="1400"/>
            </a:pPr>
            <a:endParaRPr sz="1350" kern="1200" dirty="0">
              <a:solidFill>
                <a:srgbClr val="1A1A1A"/>
              </a:solidFill>
              <a:latin typeface="Play"/>
              <a:ea typeface="Play"/>
              <a:cs typeface="Play"/>
              <a:sym typeface="Play"/>
            </a:endParaRPr>
          </a:p>
          <a:p>
            <a:pPr marL="342900" indent="-171450" defTabSz="685800">
              <a:buClr>
                <a:srgbClr val="1A1A1A"/>
              </a:buClr>
              <a:buSzPts val="1400"/>
            </a:pPr>
            <a:endParaRPr sz="1350" kern="1200" dirty="0">
              <a:solidFill>
                <a:srgbClr val="0070C0"/>
              </a:solidFill>
              <a:latin typeface="Play"/>
              <a:ea typeface="Play"/>
              <a:cs typeface="Play"/>
              <a:sym typeface="Play"/>
            </a:endParaRPr>
          </a:p>
        </p:txBody>
      </p:sp>
      <p:pic>
        <p:nvPicPr>
          <p:cNvPr id="568" name="Google Shape;568;g317f3a97f70_0_29"/>
          <p:cNvPicPr preferRelativeResize="0"/>
          <p:nvPr/>
        </p:nvPicPr>
        <p:blipFill rotWithShape="1">
          <a:blip r:embed="rId3">
            <a:alphaModFix/>
          </a:blip>
          <a:srcRect/>
          <a:stretch/>
        </p:blipFill>
        <p:spPr>
          <a:xfrm>
            <a:off x="1330763" y="1194205"/>
            <a:ext cx="2138025" cy="1635335"/>
          </a:xfrm>
          <a:prstGeom prst="rect">
            <a:avLst/>
          </a:prstGeom>
          <a:noFill/>
          <a:ln>
            <a:noFill/>
          </a:ln>
        </p:spPr>
      </p:pic>
      <p:pic>
        <p:nvPicPr>
          <p:cNvPr id="569" name="Google Shape;569;g317f3a97f70_0_29"/>
          <p:cNvPicPr preferRelativeResize="0"/>
          <p:nvPr/>
        </p:nvPicPr>
        <p:blipFill rotWithShape="1">
          <a:blip r:embed="rId4">
            <a:alphaModFix/>
          </a:blip>
          <a:srcRect l="4187"/>
          <a:stretch/>
        </p:blipFill>
        <p:spPr>
          <a:xfrm>
            <a:off x="3848916" y="1194214"/>
            <a:ext cx="1754101" cy="1635338"/>
          </a:xfrm>
          <a:prstGeom prst="rect">
            <a:avLst/>
          </a:prstGeom>
          <a:noFill/>
          <a:ln>
            <a:noFill/>
          </a:ln>
        </p:spPr>
      </p:pic>
      <p:pic>
        <p:nvPicPr>
          <p:cNvPr id="570" name="Google Shape;570;g317f3a97f70_0_29"/>
          <p:cNvPicPr preferRelativeResize="0"/>
          <p:nvPr/>
        </p:nvPicPr>
        <p:blipFill>
          <a:blip r:embed="rId5">
            <a:alphaModFix/>
          </a:blip>
          <a:stretch>
            <a:fillRect/>
          </a:stretch>
        </p:blipFill>
        <p:spPr>
          <a:xfrm>
            <a:off x="6083644" y="1250588"/>
            <a:ext cx="1685925" cy="1478756"/>
          </a:xfrm>
          <a:prstGeom prst="rect">
            <a:avLst/>
          </a:prstGeom>
          <a:noFill/>
          <a:ln>
            <a:noFill/>
          </a:ln>
        </p:spPr>
      </p:pic>
      <p:sp>
        <p:nvSpPr>
          <p:cNvPr id="571" name="Google Shape;571;g317f3a97f70_0_29"/>
          <p:cNvSpPr txBox="1"/>
          <p:nvPr/>
        </p:nvSpPr>
        <p:spPr>
          <a:xfrm>
            <a:off x="1652813" y="2879119"/>
            <a:ext cx="1815975" cy="438559"/>
          </a:xfrm>
          <a:prstGeom prst="rect">
            <a:avLst/>
          </a:prstGeom>
          <a:noFill/>
          <a:ln>
            <a:noFill/>
          </a:ln>
        </p:spPr>
        <p:txBody>
          <a:bodyPr spcFirstLastPara="1" wrap="square" lIns="68569" tIns="68569" rIns="68569" bIns="68569" anchor="t" anchorCtr="0">
            <a:spAutoFit/>
          </a:bodyPr>
          <a:lstStyle/>
          <a:p>
            <a:pPr algn="ctr" defTabSz="685800">
              <a:buClrTx/>
            </a:pPr>
            <a:r>
              <a:rPr lang="en-US" sz="1050" kern="1200" dirty="0">
                <a:latin typeface="Aptos Display"/>
                <a:ea typeface="+mn-ea"/>
                <a:cs typeface="+mn-cs"/>
              </a:rPr>
              <a:t>Fig 1: Token Mixing Analysis</a:t>
            </a:r>
            <a:endParaRPr sz="1050" kern="1200" dirty="0">
              <a:latin typeface="Aptos Display"/>
              <a:ea typeface="+mn-ea"/>
              <a:cs typeface="+mn-cs"/>
            </a:endParaRPr>
          </a:p>
          <a:p>
            <a:pPr defTabSz="685800">
              <a:buClrTx/>
            </a:pPr>
            <a:endParaRPr sz="900" kern="1200" dirty="0">
              <a:latin typeface="Aptos Display"/>
              <a:ea typeface="+mn-ea"/>
              <a:cs typeface="+mn-cs"/>
            </a:endParaRPr>
          </a:p>
        </p:txBody>
      </p:sp>
      <p:sp>
        <p:nvSpPr>
          <p:cNvPr id="572" name="Google Shape;572;g317f3a97f70_0_29"/>
          <p:cNvSpPr txBox="1"/>
          <p:nvPr/>
        </p:nvSpPr>
        <p:spPr>
          <a:xfrm>
            <a:off x="3904200" y="2879016"/>
            <a:ext cx="1815975" cy="484726"/>
          </a:xfrm>
          <a:prstGeom prst="rect">
            <a:avLst/>
          </a:prstGeom>
          <a:noFill/>
          <a:ln>
            <a:noFill/>
          </a:ln>
        </p:spPr>
        <p:txBody>
          <a:bodyPr spcFirstLastPara="1" wrap="square" lIns="68569" tIns="68569" rIns="68569" bIns="68569" anchor="t" anchorCtr="0">
            <a:spAutoFit/>
          </a:bodyPr>
          <a:lstStyle/>
          <a:p>
            <a:pPr defTabSz="685800">
              <a:buClrTx/>
            </a:pPr>
            <a:r>
              <a:rPr lang="en-US" sz="1050" kern="1200" dirty="0">
                <a:latin typeface="Aptos Display"/>
                <a:ea typeface="+mn-ea"/>
                <a:cs typeface="+mn-cs"/>
              </a:rPr>
              <a:t>Fig 2: Context-abidance score</a:t>
            </a:r>
            <a:endParaRPr sz="1050" kern="1200" dirty="0">
              <a:latin typeface="Aptos Display"/>
              <a:ea typeface="+mn-ea"/>
              <a:cs typeface="+mn-cs"/>
            </a:endParaRPr>
          </a:p>
          <a:p>
            <a:pPr algn="ctr" defTabSz="685800">
              <a:buClrTx/>
            </a:pPr>
            <a:endParaRPr sz="1200" kern="1200" dirty="0">
              <a:latin typeface="Aptos Display"/>
              <a:ea typeface="+mn-ea"/>
              <a:cs typeface="+mn-cs"/>
            </a:endParaRPr>
          </a:p>
        </p:txBody>
      </p:sp>
      <p:sp>
        <p:nvSpPr>
          <p:cNvPr id="573" name="Google Shape;573;g317f3a97f70_0_29"/>
          <p:cNvSpPr txBox="1"/>
          <p:nvPr/>
        </p:nvSpPr>
        <p:spPr>
          <a:xfrm>
            <a:off x="6155588" y="2821191"/>
            <a:ext cx="1815975" cy="484726"/>
          </a:xfrm>
          <a:prstGeom prst="rect">
            <a:avLst/>
          </a:prstGeom>
          <a:noFill/>
          <a:ln>
            <a:noFill/>
          </a:ln>
        </p:spPr>
        <p:txBody>
          <a:bodyPr spcFirstLastPara="1" wrap="square" lIns="68569" tIns="68569" rIns="68569" bIns="68569" anchor="t" anchorCtr="0">
            <a:spAutoFit/>
          </a:bodyPr>
          <a:lstStyle/>
          <a:p>
            <a:pPr algn="ctr" defTabSz="685800">
              <a:buClrTx/>
            </a:pPr>
            <a:r>
              <a:rPr lang="en-US" sz="1050" kern="1200" dirty="0">
                <a:latin typeface="Aptos Display"/>
                <a:ea typeface="+mn-ea"/>
                <a:cs typeface="+mn-cs"/>
              </a:rPr>
              <a:t>Fig 3: Answer Writing heads</a:t>
            </a:r>
            <a:endParaRPr sz="1050" kern="1200" dirty="0">
              <a:latin typeface="Aptos Display"/>
              <a:ea typeface="+mn-ea"/>
              <a:cs typeface="+mn-cs"/>
            </a:endParaRPr>
          </a:p>
          <a:p>
            <a:pPr defTabSz="685800">
              <a:buClrTx/>
            </a:pPr>
            <a:endParaRPr sz="1200" kern="1200" dirty="0">
              <a:latin typeface="Aptos Display"/>
              <a:ea typeface="+mn-ea"/>
              <a:cs typeface="+mn-cs"/>
            </a:endParaRPr>
          </a:p>
        </p:txBody>
      </p:sp>
      <p:sp>
        <p:nvSpPr>
          <p:cNvPr id="2" name="Google Shape;231;p40">
            <a:extLst>
              <a:ext uri="{FF2B5EF4-FFF2-40B4-BE49-F238E27FC236}">
                <a16:creationId xmlns:a16="http://schemas.microsoft.com/office/drawing/2014/main" id="{CDC5EA12-C639-59DD-CCBF-A8821510CD4B}"/>
              </a:ext>
            </a:extLst>
          </p:cNvPr>
          <p:cNvSpPr txBox="1"/>
          <p:nvPr/>
        </p:nvSpPr>
        <p:spPr>
          <a:xfrm>
            <a:off x="23903" y="69430"/>
            <a:ext cx="8480823" cy="276977"/>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defTabSz="685800">
              <a:buSzPts val="900"/>
            </a:pPr>
            <a:r>
              <a:rPr lang="en-US" sz="900" kern="1200" dirty="0">
                <a:latin typeface="Aptos Display"/>
                <a:ea typeface="+mn-ea"/>
                <a:cs typeface="+mn-cs"/>
              </a:rPr>
              <a:t>Dutta, Singh, Chakrabarti, </a:t>
            </a:r>
            <a:r>
              <a:rPr lang="en-US" sz="900" b="1" kern="1200" dirty="0">
                <a:latin typeface="Aptos Display"/>
                <a:ea typeface="+mn-ea"/>
                <a:cs typeface="+mn-cs"/>
              </a:rPr>
              <a:t>Chakraborty. </a:t>
            </a:r>
            <a:r>
              <a:rPr lang="en-US" sz="900" kern="1200" dirty="0">
                <a:latin typeface="Aptos Display"/>
                <a:ea typeface="+mn-ea"/>
                <a:cs typeface="+mn-cs"/>
              </a:rPr>
              <a:t>How to think step-by-step: A mechanistic understanding of chain-of-thought reasoning, </a:t>
            </a:r>
            <a:r>
              <a:rPr lang="en-US" sz="900" b="1" kern="1200" dirty="0">
                <a:latin typeface="Aptos Display"/>
                <a:ea typeface="+mn-ea"/>
                <a:cs typeface="+mn-cs"/>
              </a:rPr>
              <a:t>TMLR 2024</a:t>
            </a:r>
            <a:endParaRPr lang="en-GB" sz="900" b="1" kern="1200" dirty="0">
              <a:latin typeface="Aptos Displa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9" name="Google Shape;369;g10488cb4f01_2_23"/>
          <p:cNvSpPr/>
          <p:nvPr/>
        </p:nvSpPr>
        <p:spPr>
          <a:xfrm>
            <a:off x="397876" y="4548038"/>
            <a:ext cx="23016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sng" strike="noStrike" kern="0" cap="none" spc="0" normalizeH="0" baseline="0" noProof="0" dirty="0">
                <a:ln>
                  <a:noFill/>
                </a:ln>
                <a:solidFill>
                  <a:srgbClr val="31394D"/>
                </a:solidFill>
                <a:effectLst/>
                <a:uLnTx/>
                <a:uFillTx/>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http://lcs2.iiitd.edu.in</a:t>
            </a:r>
            <a:endParaRPr kumimoji="0" sz="1200" b="0" i="0" u="none" strike="noStrike" kern="0" cap="none" spc="0" normalizeH="0" baseline="0" noProof="0" dirty="0">
              <a:ln>
                <a:noFill/>
              </a:ln>
              <a:solidFill>
                <a:srgbClr val="31394D"/>
              </a:solidFill>
              <a:effectLst/>
              <a:uLnTx/>
              <a:uFillTx/>
              <a:latin typeface="Merriweather"/>
              <a:ea typeface="Merriweather"/>
              <a:cs typeface="Merriweather"/>
              <a:sym typeface="Merriweather"/>
            </a:endParaRPr>
          </a:p>
        </p:txBody>
      </p:sp>
      <p:sp>
        <p:nvSpPr>
          <p:cNvPr id="370" name="Google Shape;370;g10488cb4f01_2_23"/>
          <p:cNvSpPr/>
          <p:nvPr/>
        </p:nvSpPr>
        <p:spPr>
          <a:xfrm>
            <a:off x="7399800" y="4548013"/>
            <a:ext cx="10668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none" strike="noStrike" kern="0" cap="none" spc="0" normalizeH="0" baseline="0" noProof="0">
                <a:ln>
                  <a:noFill/>
                </a:ln>
                <a:solidFill>
                  <a:srgbClr val="212529"/>
                </a:solidFill>
                <a:effectLst/>
                <a:uLnTx/>
                <a:uFillTx/>
                <a:latin typeface="Merriweather"/>
                <a:ea typeface="Merriweather"/>
                <a:cs typeface="Merriweather"/>
                <a:sym typeface="Merriweather"/>
              </a:rPr>
              <a:t>@lcs2iiitd</a:t>
            </a:r>
            <a:endParaRPr kumimoji="0" sz="1200" b="1" i="0" u="none" strike="noStrike" kern="0" cap="none" spc="0" normalizeH="0" baseline="0" noProof="0">
              <a:ln>
                <a:noFill/>
              </a:ln>
              <a:solidFill>
                <a:srgbClr val="212529"/>
              </a:solidFill>
              <a:effectLst/>
              <a:uLnTx/>
              <a:uFillTx/>
              <a:latin typeface="Merriweather"/>
              <a:ea typeface="Merriweather"/>
              <a:cs typeface="Merriweather"/>
              <a:sym typeface="Merriweather"/>
            </a:endParaRPr>
          </a:p>
        </p:txBody>
      </p:sp>
      <p:pic>
        <p:nvPicPr>
          <p:cNvPr id="371" name="Google Shape;371;g10488cb4f01_2_23"/>
          <p:cNvPicPr preferRelativeResize="0"/>
          <p:nvPr/>
        </p:nvPicPr>
        <p:blipFill>
          <a:blip r:embed="rId4">
            <a:alphaModFix/>
          </a:blip>
          <a:stretch>
            <a:fillRect/>
          </a:stretch>
        </p:blipFill>
        <p:spPr>
          <a:xfrm>
            <a:off x="108663" y="4543401"/>
            <a:ext cx="318847" cy="300175"/>
          </a:xfrm>
          <a:prstGeom prst="rect">
            <a:avLst/>
          </a:prstGeom>
          <a:noFill/>
          <a:ln>
            <a:noFill/>
          </a:ln>
        </p:spPr>
      </p:pic>
      <p:pic>
        <p:nvPicPr>
          <p:cNvPr id="372" name="Google Shape;372;g10488cb4f01_2_23"/>
          <p:cNvPicPr preferRelativeResize="0"/>
          <p:nvPr/>
        </p:nvPicPr>
        <p:blipFill>
          <a:blip r:embed="rId5">
            <a:alphaModFix/>
          </a:blip>
          <a:stretch>
            <a:fillRect/>
          </a:stretch>
        </p:blipFill>
        <p:spPr>
          <a:xfrm>
            <a:off x="7083852" y="4520576"/>
            <a:ext cx="393598" cy="393598"/>
          </a:xfrm>
          <a:prstGeom prst="rect">
            <a:avLst/>
          </a:prstGeom>
          <a:noFill/>
          <a:ln>
            <a:noFill/>
          </a:ln>
        </p:spPr>
      </p:pic>
      <p:pic>
        <p:nvPicPr>
          <p:cNvPr id="373" name="Google Shape;373;g10488cb4f01_2_23"/>
          <p:cNvPicPr preferRelativeResize="0"/>
          <p:nvPr/>
        </p:nvPicPr>
        <p:blipFill>
          <a:blip r:embed="rId6">
            <a:alphaModFix/>
          </a:blip>
          <a:stretch>
            <a:fillRect/>
          </a:stretch>
        </p:blipFill>
        <p:spPr>
          <a:xfrm>
            <a:off x="5212888" y="4504626"/>
            <a:ext cx="425525" cy="425525"/>
          </a:xfrm>
          <a:prstGeom prst="rect">
            <a:avLst/>
          </a:prstGeom>
          <a:noFill/>
          <a:ln>
            <a:noFill/>
          </a:ln>
        </p:spPr>
      </p:pic>
      <p:sp>
        <p:nvSpPr>
          <p:cNvPr id="374" name="Google Shape;374;g10488cb4f01_2_23"/>
          <p:cNvSpPr/>
          <p:nvPr/>
        </p:nvSpPr>
        <p:spPr>
          <a:xfrm>
            <a:off x="3419850" y="4548038"/>
            <a:ext cx="13776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none" strike="noStrike" kern="0" cap="none" spc="0" normalizeH="0" baseline="0" noProof="0">
                <a:ln>
                  <a:noFill/>
                </a:ln>
                <a:solidFill>
                  <a:srgbClr val="212529"/>
                </a:solidFill>
                <a:effectLst/>
                <a:uLnTx/>
                <a:uFillTx/>
                <a:latin typeface="Merriweather"/>
                <a:ea typeface="Merriweather"/>
                <a:cs typeface="Merriweather"/>
                <a:sym typeface="Merriweather"/>
              </a:rPr>
              <a:t>@lcs2-iiitd</a:t>
            </a:r>
            <a:endParaRPr kumimoji="0" sz="1200" b="1" i="0" u="none" strike="noStrike" kern="0" cap="none" spc="0" normalizeH="0" baseline="0" noProof="0">
              <a:ln>
                <a:noFill/>
              </a:ln>
              <a:solidFill>
                <a:srgbClr val="212529"/>
              </a:solidFill>
              <a:effectLst/>
              <a:uLnTx/>
              <a:uFillTx/>
              <a:latin typeface="Merriweather"/>
              <a:ea typeface="Merriweather"/>
              <a:cs typeface="Merriweather"/>
              <a:sym typeface="Merriweather"/>
            </a:endParaRPr>
          </a:p>
        </p:txBody>
      </p:sp>
      <p:pic>
        <p:nvPicPr>
          <p:cNvPr id="375" name="Google Shape;375;g10488cb4f01_2_23"/>
          <p:cNvPicPr preferRelativeResize="0"/>
          <p:nvPr/>
        </p:nvPicPr>
        <p:blipFill>
          <a:blip r:embed="rId7">
            <a:alphaModFix/>
          </a:blip>
          <a:stretch>
            <a:fillRect/>
          </a:stretch>
        </p:blipFill>
        <p:spPr>
          <a:xfrm>
            <a:off x="3025950" y="4504628"/>
            <a:ext cx="425524" cy="425505"/>
          </a:xfrm>
          <a:prstGeom prst="rect">
            <a:avLst/>
          </a:prstGeom>
          <a:noFill/>
          <a:ln>
            <a:noFill/>
          </a:ln>
        </p:spPr>
      </p:pic>
      <p:sp>
        <p:nvSpPr>
          <p:cNvPr id="376" name="Google Shape;376;g10488cb4f01_2_23"/>
          <p:cNvSpPr/>
          <p:nvPr/>
        </p:nvSpPr>
        <p:spPr>
          <a:xfrm>
            <a:off x="5638400" y="4548038"/>
            <a:ext cx="10668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none" strike="noStrike" kern="0" cap="none" spc="0" normalizeH="0" baseline="0" noProof="0">
                <a:ln>
                  <a:noFill/>
                </a:ln>
                <a:solidFill>
                  <a:srgbClr val="212529"/>
                </a:solidFill>
                <a:effectLst/>
                <a:uLnTx/>
                <a:uFillTx/>
                <a:latin typeface="Merriweather"/>
                <a:ea typeface="Merriweather"/>
                <a:cs typeface="Merriweather"/>
                <a:sym typeface="Merriweather"/>
              </a:rPr>
              <a:t>@lcs2iiitd</a:t>
            </a:r>
            <a:endParaRPr kumimoji="0" sz="1200" b="1" i="0" u="none" strike="noStrike" kern="0" cap="none" spc="0" normalizeH="0" baseline="0" noProof="0">
              <a:ln>
                <a:noFill/>
              </a:ln>
              <a:solidFill>
                <a:srgbClr val="212529"/>
              </a:solidFill>
              <a:effectLst/>
              <a:uLnTx/>
              <a:uFillTx/>
              <a:latin typeface="Merriweather"/>
              <a:ea typeface="Merriweather"/>
              <a:cs typeface="Merriweather"/>
              <a:sym typeface="Merriweather"/>
            </a:endParaRPr>
          </a:p>
        </p:txBody>
      </p:sp>
      <p:pic>
        <p:nvPicPr>
          <p:cNvPr id="3074" name="Picture 2" descr="No description availa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993" y="526873"/>
            <a:ext cx="8859280" cy="300046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68;g10488cb4f01_2_23"/>
          <p:cNvSpPr/>
          <p:nvPr/>
        </p:nvSpPr>
        <p:spPr>
          <a:xfrm>
            <a:off x="-575" y="4172600"/>
            <a:ext cx="9144000" cy="9708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pic>
        <p:nvPicPr>
          <p:cNvPr id="14" name="Google Shape;347;g10488cb4f01_3_129"/>
          <p:cNvPicPr preferRelativeResize="0"/>
          <p:nvPr/>
        </p:nvPicPr>
        <p:blipFill rotWithShape="1">
          <a:blip r:embed="rId9">
            <a:alphaModFix/>
          </a:blip>
          <a:srcRect/>
          <a:stretch/>
        </p:blipFill>
        <p:spPr>
          <a:xfrm>
            <a:off x="1037497" y="4487162"/>
            <a:ext cx="534244" cy="534244"/>
          </a:xfrm>
          <a:prstGeom prst="rect">
            <a:avLst/>
          </a:prstGeom>
          <a:noFill/>
          <a:ln>
            <a:noFill/>
          </a:ln>
        </p:spPr>
      </p:pic>
      <p:pic>
        <p:nvPicPr>
          <p:cNvPr id="15" name="Google Shape;350;g10488cb4f01_3_129"/>
          <p:cNvPicPr preferRelativeResize="0"/>
          <p:nvPr/>
        </p:nvPicPr>
        <p:blipFill>
          <a:blip r:embed="rId10">
            <a:alphaModFix/>
          </a:blip>
          <a:stretch>
            <a:fillRect/>
          </a:stretch>
        </p:blipFill>
        <p:spPr>
          <a:xfrm>
            <a:off x="85702" y="4552069"/>
            <a:ext cx="429524" cy="429524"/>
          </a:xfrm>
          <a:prstGeom prst="rect">
            <a:avLst/>
          </a:prstGeom>
          <a:noFill/>
          <a:ln>
            <a:noFill/>
          </a:ln>
        </p:spPr>
      </p:pic>
      <p:pic>
        <p:nvPicPr>
          <p:cNvPr id="16" name="Google Shape;351;g10488cb4f01_3_129"/>
          <p:cNvPicPr preferRelativeResize="0"/>
          <p:nvPr/>
        </p:nvPicPr>
        <p:blipFill>
          <a:blip r:embed="rId11">
            <a:alphaModFix/>
          </a:blip>
          <a:stretch>
            <a:fillRect/>
          </a:stretch>
        </p:blipFill>
        <p:spPr>
          <a:xfrm>
            <a:off x="2971036" y="4541912"/>
            <a:ext cx="1329825" cy="506974"/>
          </a:xfrm>
          <a:prstGeom prst="rect">
            <a:avLst/>
          </a:prstGeom>
          <a:noFill/>
          <a:ln>
            <a:noFill/>
          </a:ln>
        </p:spPr>
      </p:pic>
      <p:pic>
        <p:nvPicPr>
          <p:cNvPr id="17" name="Google Shape;353;g10488cb4f01_3_129"/>
          <p:cNvPicPr preferRelativeResize="0"/>
          <p:nvPr/>
        </p:nvPicPr>
        <p:blipFill>
          <a:blip r:embed="rId12">
            <a:alphaModFix/>
          </a:blip>
          <a:stretch>
            <a:fillRect/>
          </a:stretch>
        </p:blipFill>
        <p:spPr>
          <a:xfrm>
            <a:off x="1358363" y="2385374"/>
            <a:ext cx="813506" cy="457190"/>
          </a:xfrm>
          <a:prstGeom prst="rect">
            <a:avLst/>
          </a:prstGeom>
          <a:noFill/>
          <a:ln>
            <a:noFill/>
          </a:ln>
        </p:spPr>
      </p:pic>
      <p:pic>
        <p:nvPicPr>
          <p:cNvPr id="19" name="Google Shape;355;g10488cb4f01_3_129"/>
          <p:cNvPicPr preferRelativeResize="0"/>
          <p:nvPr/>
        </p:nvPicPr>
        <p:blipFill>
          <a:blip r:embed="rId13">
            <a:alphaModFix/>
          </a:blip>
          <a:stretch>
            <a:fillRect/>
          </a:stretch>
        </p:blipFill>
        <p:spPr>
          <a:xfrm>
            <a:off x="4505755" y="4565849"/>
            <a:ext cx="1005170" cy="401963"/>
          </a:xfrm>
          <a:prstGeom prst="rect">
            <a:avLst/>
          </a:prstGeom>
          <a:noFill/>
          <a:ln>
            <a:noFill/>
          </a:ln>
        </p:spPr>
      </p:pic>
      <p:pic>
        <p:nvPicPr>
          <p:cNvPr id="20" name="Google Shape;356;g10488cb4f01_3_129"/>
          <p:cNvPicPr preferRelativeResize="0"/>
          <p:nvPr/>
        </p:nvPicPr>
        <p:blipFill rotWithShape="1">
          <a:blip r:embed="rId14">
            <a:alphaModFix/>
          </a:blip>
          <a:srcRect t="16111" b="13316"/>
          <a:stretch/>
        </p:blipFill>
        <p:spPr>
          <a:xfrm>
            <a:off x="7831717" y="4266879"/>
            <a:ext cx="1209005" cy="853219"/>
          </a:xfrm>
          <a:prstGeom prst="rect">
            <a:avLst/>
          </a:prstGeom>
          <a:noFill/>
          <a:ln>
            <a:noFill/>
          </a:ln>
        </p:spPr>
      </p:pic>
      <p:pic>
        <p:nvPicPr>
          <p:cNvPr id="22" name="Google Shape;358;g10488cb4f01_3_129"/>
          <p:cNvPicPr preferRelativeResize="0"/>
          <p:nvPr/>
        </p:nvPicPr>
        <p:blipFill>
          <a:blip r:embed="rId15">
            <a:alphaModFix/>
          </a:blip>
          <a:stretch>
            <a:fillRect/>
          </a:stretch>
        </p:blipFill>
        <p:spPr>
          <a:xfrm>
            <a:off x="6914672" y="4357466"/>
            <a:ext cx="879343" cy="601069"/>
          </a:xfrm>
          <a:prstGeom prst="rect">
            <a:avLst/>
          </a:prstGeom>
          <a:noFill/>
          <a:ln>
            <a:noFill/>
          </a:ln>
        </p:spPr>
      </p:pic>
      <p:sp>
        <p:nvSpPr>
          <p:cNvPr id="2" name="TextBox 1"/>
          <p:cNvSpPr txBox="1"/>
          <p:nvPr/>
        </p:nvSpPr>
        <p:spPr>
          <a:xfrm>
            <a:off x="3461321" y="4186181"/>
            <a:ext cx="339815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Thanks to our sponsors</a:t>
            </a:r>
          </a:p>
        </p:txBody>
      </p:sp>
      <p:sp>
        <p:nvSpPr>
          <p:cNvPr id="24" name="Google Shape;153;g10488cb4f01_2_82"/>
          <p:cNvSpPr/>
          <p:nvPr/>
        </p:nvSpPr>
        <p:spPr>
          <a:xfrm>
            <a:off x="452677" y="3760727"/>
            <a:ext cx="23016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sng" strike="noStrike" kern="0" cap="none" spc="0" normalizeH="0" baseline="0" noProof="0" dirty="0">
                <a:ln>
                  <a:noFill/>
                </a:ln>
                <a:solidFill>
                  <a:srgbClr val="31394D"/>
                </a:solidFill>
                <a:effectLst/>
                <a:uLnTx/>
                <a:uFillTx/>
                <a:latin typeface="Proxima Nova"/>
                <a:ea typeface="Proxima Nova"/>
                <a:cs typeface="Proxima Nova"/>
                <a:sym typeface="Proxima Nova"/>
              </a:rPr>
              <a:t>http://lcs2.in</a:t>
            </a:r>
            <a:endParaRPr kumimoji="0" sz="1400" b="0" i="0" u="none" strike="noStrike" kern="0" cap="none" spc="0" normalizeH="0" baseline="0" noProof="0" dirty="0">
              <a:ln>
                <a:noFill/>
              </a:ln>
              <a:solidFill>
                <a:srgbClr val="31394D"/>
              </a:solidFill>
              <a:effectLst/>
              <a:uLnTx/>
              <a:uFillTx/>
              <a:latin typeface="Proxima Nova"/>
              <a:ea typeface="Proxima Nova"/>
              <a:cs typeface="Proxima Nova"/>
              <a:sym typeface="Proxima Nova"/>
            </a:endParaRPr>
          </a:p>
        </p:txBody>
      </p:sp>
      <p:sp>
        <p:nvSpPr>
          <p:cNvPr id="25" name="Google Shape;155;g10488cb4f01_2_82"/>
          <p:cNvSpPr/>
          <p:nvPr/>
        </p:nvSpPr>
        <p:spPr>
          <a:xfrm>
            <a:off x="7946465" y="3753757"/>
            <a:ext cx="119696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212529"/>
                </a:solidFill>
                <a:effectLst/>
                <a:uLnTx/>
                <a:uFillTx/>
                <a:latin typeface="Proxima Nova"/>
                <a:ea typeface="Proxima Nova"/>
                <a:cs typeface="Proxima Nova"/>
                <a:sym typeface="Proxima Nova"/>
              </a:rPr>
              <a:t>@lcs2lab</a:t>
            </a:r>
            <a:endParaRPr kumimoji="0" sz="1600" b="1" i="0" u="none" strike="noStrike" kern="0" cap="none" spc="0" normalizeH="0" baseline="0" noProof="0" dirty="0">
              <a:ln>
                <a:noFill/>
              </a:ln>
              <a:solidFill>
                <a:srgbClr val="212529"/>
              </a:solidFill>
              <a:effectLst/>
              <a:uLnTx/>
              <a:uFillTx/>
              <a:latin typeface="Proxima Nova"/>
              <a:ea typeface="Proxima Nova"/>
              <a:cs typeface="Proxima Nova"/>
              <a:sym typeface="Proxima Nova"/>
            </a:endParaRPr>
          </a:p>
        </p:txBody>
      </p:sp>
      <p:pic>
        <p:nvPicPr>
          <p:cNvPr id="26" name="Google Shape;156;g10488cb4f01_2_82"/>
          <p:cNvPicPr preferRelativeResize="0"/>
          <p:nvPr/>
        </p:nvPicPr>
        <p:blipFill>
          <a:blip r:embed="rId5">
            <a:alphaModFix/>
          </a:blip>
          <a:stretch>
            <a:fillRect/>
          </a:stretch>
        </p:blipFill>
        <p:spPr>
          <a:xfrm>
            <a:off x="7681380" y="3753750"/>
            <a:ext cx="393598" cy="393598"/>
          </a:xfrm>
          <a:prstGeom prst="rect">
            <a:avLst/>
          </a:prstGeom>
          <a:noFill/>
          <a:ln>
            <a:noFill/>
          </a:ln>
        </p:spPr>
      </p:pic>
      <p:pic>
        <p:nvPicPr>
          <p:cNvPr id="27" name="Google Shape;159;g10488cb4f01_2_82"/>
          <p:cNvPicPr preferRelativeResize="0"/>
          <p:nvPr/>
        </p:nvPicPr>
        <p:blipFill>
          <a:blip r:embed="rId4">
            <a:alphaModFix/>
          </a:blip>
          <a:stretch>
            <a:fillRect/>
          </a:stretch>
        </p:blipFill>
        <p:spPr>
          <a:xfrm>
            <a:off x="181839" y="3787253"/>
            <a:ext cx="318847" cy="300175"/>
          </a:xfrm>
          <a:prstGeom prst="rect">
            <a:avLst/>
          </a:prstGeom>
          <a:noFill/>
          <a:ln>
            <a:noFill/>
          </a:ln>
        </p:spPr>
      </p:pic>
      <p:pic>
        <p:nvPicPr>
          <p:cNvPr id="3" name="Picture 2"/>
          <p:cNvPicPr>
            <a:picLocks noChangeAspect="1"/>
          </p:cNvPicPr>
          <p:nvPr/>
        </p:nvPicPr>
        <p:blipFill>
          <a:blip r:embed="rId16"/>
          <a:stretch>
            <a:fillRect/>
          </a:stretch>
        </p:blipFill>
        <p:spPr>
          <a:xfrm>
            <a:off x="1765116" y="4222968"/>
            <a:ext cx="864394" cy="235744"/>
          </a:xfrm>
          <a:prstGeom prst="rect">
            <a:avLst/>
          </a:prstGeom>
        </p:spPr>
      </p:pic>
      <p:pic>
        <p:nvPicPr>
          <p:cNvPr id="4" name="Picture 3"/>
          <p:cNvPicPr>
            <a:picLocks noChangeAspect="1"/>
          </p:cNvPicPr>
          <p:nvPr/>
        </p:nvPicPr>
        <p:blipFill>
          <a:blip r:embed="rId17"/>
          <a:stretch>
            <a:fillRect/>
          </a:stretch>
        </p:blipFill>
        <p:spPr>
          <a:xfrm>
            <a:off x="631527" y="4503871"/>
            <a:ext cx="356377" cy="500828"/>
          </a:xfrm>
          <a:prstGeom prst="rect">
            <a:avLst/>
          </a:prstGeom>
        </p:spPr>
      </p:pic>
      <p:pic>
        <p:nvPicPr>
          <p:cNvPr id="5" name="Picture 4"/>
          <p:cNvPicPr>
            <a:picLocks noChangeAspect="1"/>
          </p:cNvPicPr>
          <p:nvPr/>
        </p:nvPicPr>
        <p:blipFill>
          <a:blip r:embed="rId18"/>
          <a:stretch>
            <a:fillRect/>
          </a:stretch>
        </p:blipFill>
        <p:spPr>
          <a:xfrm>
            <a:off x="5720833" y="4327513"/>
            <a:ext cx="889819" cy="731948"/>
          </a:xfrm>
          <a:prstGeom prst="rect">
            <a:avLst/>
          </a:prstGeom>
        </p:spPr>
      </p:pic>
      <p:pic>
        <p:nvPicPr>
          <p:cNvPr id="6" name="Picture 5"/>
          <p:cNvPicPr>
            <a:picLocks noChangeAspect="1"/>
          </p:cNvPicPr>
          <p:nvPr/>
        </p:nvPicPr>
        <p:blipFill>
          <a:blip r:embed="rId19"/>
          <a:stretch>
            <a:fillRect/>
          </a:stretch>
        </p:blipFill>
        <p:spPr>
          <a:xfrm>
            <a:off x="1662992" y="4605128"/>
            <a:ext cx="1188494" cy="312047"/>
          </a:xfrm>
          <a:prstGeom prst="rect">
            <a:avLst/>
          </a:prstGeom>
        </p:spPr>
      </p:pic>
      <p:sp>
        <p:nvSpPr>
          <p:cNvPr id="29" name="Google Shape;367;g10488cb4f01_2_23"/>
          <p:cNvSpPr txBox="1"/>
          <p:nvPr/>
        </p:nvSpPr>
        <p:spPr>
          <a:xfrm>
            <a:off x="103624" y="-19076"/>
            <a:ext cx="8757507" cy="645600"/>
          </a:xfrm>
          <a:prstGeom prst="rect">
            <a:avLst/>
          </a:prstGeom>
          <a:noFill/>
          <a:ln>
            <a:noFill/>
          </a:ln>
          <a:effectLst/>
        </p:spPr>
        <p:txBody>
          <a:bodyPr spcFirstLastPara="1" wrap="square" lIns="91425" tIns="91425" rIns="91425" bIns="91425" anchor="t" anchorCtr="0">
            <a:noAutofit/>
          </a:bodyPr>
          <a:lstStyle/>
          <a:p>
            <a:pPr marL="457189" marR="0" lvl="0" indent="-342892" algn="ctr" defTabSz="914400" rtl="0" eaLnBrk="1" fontAlgn="auto" latinLnBrk="0" hangingPunct="1">
              <a:lnSpc>
                <a:spcPct val="100000"/>
              </a:lnSpc>
              <a:spcBef>
                <a:spcPts val="0"/>
              </a:spcBef>
              <a:spcAft>
                <a:spcPts val="0"/>
              </a:spcAft>
              <a:buClr>
                <a:srgbClr val="002F4A"/>
              </a:buClr>
              <a:buSzPts val="1800"/>
              <a:buFont typeface="Arial"/>
              <a:buNone/>
              <a:tabLst/>
              <a:defRPr/>
            </a:pPr>
            <a:r>
              <a:rPr kumimoji="0" lang="en-US" sz="2000" b="0" i="0" u="none" strike="noStrike" kern="0" cap="none" spc="0" normalizeH="0" baseline="0" noProof="0" dirty="0">
                <a:ln>
                  <a:noFill/>
                </a:ln>
                <a:solidFill>
                  <a:srgbClr val="0066FF"/>
                </a:solidFill>
                <a:effectLst/>
                <a:uLnTx/>
                <a:uFillTx/>
                <a:latin typeface="Merriweather"/>
                <a:ea typeface="Merriweather"/>
                <a:cs typeface="Merriweather"/>
                <a:sym typeface="Merriweather"/>
              </a:rPr>
              <a:t>Laboratory for Computational Social Systems (LCS2),</a:t>
            </a:r>
            <a:r>
              <a:rPr kumimoji="0" lang="en-US" sz="2000" b="0" i="0" u="none" strike="noStrike" kern="0" cap="none" spc="0" normalizeH="0" noProof="0" dirty="0">
                <a:ln>
                  <a:noFill/>
                </a:ln>
                <a:solidFill>
                  <a:srgbClr val="0066FF"/>
                </a:solidFill>
                <a:effectLst/>
                <a:uLnTx/>
                <a:uFillTx/>
                <a:latin typeface="Merriweather"/>
                <a:ea typeface="Merriweather"/>
                <a:cs typeface="Merriweather"/>
                <a:sym typeface="Merriweather"/>
              </a:rPr>
              <a:t> IIT Delhi</a:t>
            </a:r>
            <a:endParaRPr kumimoji="0" sz="2000" b="0" i="0" u="none" strike="noStrike" kern="0" cap="none" spc="0" normalizeH="0" baseline="0" noProof="0" dirty="0">
              <a:ln>
                <a:noFill/>
              </a:ln>
              <a:solidFill>
                <a:srgbClr val="0066FF"/>
              </a:solidFill>
              <a:effectLst/>
              <a:uLnTx/>
              <a:uFillTx/>
              <a:latin typeface="Merriweather"/>
              <a:ea typeface="Merriweather"/>
              <a:cs typeface="Merriweather"/>
              <a:sym typeface="Merriweather"/>
            </a:endParaRPr>
          </a:p>
        </p:txBody>
      </p:sp>
      <p:pic>
        <p:nvPicPr>
          <p:cNvPr id="7" name="Picture 6"/>
          <p:cNvPicPr>
            <a:picLocks noChangeAspect="1"/>
          </p:cNvPicPr>
          <p:nvPr/>
        </p:nvPicPr>
        <p:blipFill>
          <a:blip r:embed="rId20"/>
          <a:stretch>
            <a:fillRect/>
          </a:stretch>
        </p:blipFill>
        <p:spPr>
          <a:xfrm>
            <a:off x="144978" y="4256600"/>
            <a:ext cx="1159641" cy="195636"/>
          </a:xfrm>
          <a:prstGeom prst="rect">
            <a:avLst/>
          </a:prstGeom>
        </p:spPr>
      </p:pic>
    </p:spTree>
    <p:extLst>
      <p:ext uri="{BB962C8B-B14F-4D97-AF65-F5344CB8AC3E}">
        <p14:creationId xmlns:p14="http://schemas.microsoft.com/office/powerpoint/2010/main" val="1941708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42" y="-104578"/>
            <a:ext cx="8061900" cy="906600"/>
          </a:xfrm>
        </p:spPr>
        <p:txBody>
          <a:bodyPr/>
          <a:lstStyle/>
          <a:p>
            <a:r>
              <a:rPr lang="en-US" dirty="0"/>
              <a:t>Research @LCS2  -- Foundational Models</a:t>
            </a:r>
          </a:p>
        </p:txBody>
      </p:sp>
      <p:sp>
        <p:nvSpPr>
          <p:cNvPr id="6" name="Rectangle 5"/>
          <p:cNvSpPr/>
          <p:nvPr/>
        </p:nvSpPr>
        <p:spPr>
          <a:xfrm>
            <a:off x="92142" y="1053119"/>
            <a:ext cx="4652658" cy="1077218"/>
          </a:xfrm>
          <a:prstGeom prst="rect">
            <a:avLst/>
          </a:prstGeom>
        </p:spPr>
        <p:txBody>
          <a:bodyPr wrap="square">
            <a:spAutoFit/>
          </a:bodyPr>
          <a:lstStyle/>
          <a:p>
            <a:pPr fontAlgn="base"/>
            <a:r>
              <a:rPr lang="en-US" sz="1600" b="1" dirty="0">
                <a:solidFill>
                  <a:schemeClr val="tx1"/>
                </a:solidFill>
                <a:latin typeface="Calibri" panose="020F0502020204030204" pitchFamily="34" charset="0"/>
              </a:rPr>
              <a:t>LLM Reasoning</a:t>
            </a:r>
          </a:p>
          <a:p>
            <a:pPr marL="511175" lvl="1" indent="-285750" fontAlgn="base">
              <a:buFont typeface="Arial" panose="020B0604020202020204" pitchFamily="34" charset="0"/>
              <a:buChar char="•"/>
            </a:pPr>
            <a:r>
              <a:rPr lang="en-US" sz="1600" dirty="0">
                <a:solidFill>
                  <a:srgbClr val="000000"/>
                </a:solidFill>
                <a:latin typeface="Calibri" panose="020F0502020204030204" pitchFamily="34" charset="0"/>
              </a:rPr>
              <a:t>SLMs coordinating with LLMs </a:t>
            </a:r>
            <a:r>
              <a:rPr lang="en-US" sz="1600" dirty="0">
                <a:solidFill>
                  <a:srgbClr val="FF0000"/>
                </a:solidFill>
                <a:latin typeface="Calibri" panose="020F0502020204030204" pitchFamily="34" charset="0"/>
              </a:rPr>
              <a:t>(EMNLP’23)</a:t>
            </a:r>
          </a:p>
          <a:p>
            <a:pPr marL="511175" lvl="1" indent="-285750" fontAlgn="base">
              <a:buFont typeface="Arial" panose="020B0604020202020204" pitchFamily="34" charset="0"/>
              <a:buChar char="•"/>
            </a:pPr>
            <a:r>
              <a:rPr lang="en-US" sz="1600" dirty="0">
                <a:solidFill>
                  <a:srgbClr val="000000"/>
                </a:solidFill>
                <a:latin typeface="Calibri" panose="020F0502020204030204" pitchFamily="34" charset="0"/>
              </a:rPr>
              <a:t>SLMs coordinating with external tools </a:t>
            </a:r>
            <a:r>
              <a:rPr lang="en-US" sz="1600" dirty="0">
                <a:solidFill>
                  <a:srgbClr val="FF0000"/>
                </a:solidFill>
                <a:latin typeface="Calibri" panose="020F0502020204030204" pitchFamily="34" charset="0"/>
              </a:rPr>
              <a:t>(AAAI’24)</a:t>
            </a:r>
          </a:p>
          <a:p>
            <a:pPr marL="511175" lvl="1" indent="-285750" fontAlgn="base">
              <a:buFont typeface="Arial" panose="020B0604020202020204" pitchFamily="34" charset="0"/>
              <a:buChar char="•"/>
            </a:pPr>
            <a:r>
              <a:rPr lang="en-US" sz="1600" dirty="0">
                <a:latin typeface="Calibri" panose="020F0502020204030204" pitchFamily="34" charset="0"/>
              </a:rPr>
              <a:t>Temporal reasoning</a:t>
            </a:r>
            <a:endParaRPr lang="en-US" sz="1600" dirty="0">
              <a:solidFill>
                <a:srgbClr val="000000"/>
              </a:solidFill>
              <a:latin typeface="Calibri" panose="020F0502020204030204" pitchFamily="34" charset="0"/>
            </a:endParaRPr>
          </a:p>
        </p:txBody>
      </p:sp>
      <p:sp>
        <p:nvSpPr>
          <p:cNvPr id="7" name="Rectangle 6"/>
          <p:cNvSpPr/>
          <p:nvPr/>
        </p:nvSpPr>
        <p:spPr>
          <a:xfrm>
            <a:off x="92142" y="2405183"/>
            <a:ext cx="4652658" cy="1077218"/>
          </a:xfrm>
          <a:prstGeom prst="rect">
            <a:avLst/>
          </a:prstGeom>
        </p:spPr>
        <p:txBody>
          <a:bodyPr wrap="square">
            <a:spAutoFit/>
          </a:bodyPr>
          <a:lstStyle/>
          <a:p>
            <a:pPr fontAlgn="base"/>
            <a:r>
              <a:rPr lang="en-US" sz="1600" b="1" dirty="0">
                <a:solidFill>
                  <a:schemeClr val="tx1"/>
                </a:solidFill>
                <a:latin typeface="Calibri" panose="020F0502020204030204" pitchFamily="34" charset="0"/>
              </a:rPr>
              <a:t>Knowledge distillation</a:t>
            </a:r>
          </a:p>
          <a:p>
            <a:pPr marL="511175" lvl="1" indent="-285750" fontAlgn="base">
              <a:buFont typeface="Arial" panose="020B0604020202020204" pitchFamily="34" charset="0"/>
              <a:buChar char="•"/>
            </a:pPr>
            <a:r>
              <a:rPr lang="en-US" sz="1600" dirty="0">
                <a:solidFill>
                  <a:srgbClr val="000000"/>
                </a:solidFill>
                <a:latin typeface="Calibri" panose="020F0502020204030204" pitchFamily="34" charset="0"/>
              </a:rPr>
              <a:t>Student-aware KD </a:t>
            </a:r>
            <a:r>
              <a:rPr lang="en-US" sz="1600" dirty="0">
                <a:solidFill>
                  <a:srgbClr val="FF0000"/>
                </a:solidFill>
                <a:latin typeface="Calibri" panose="020F0502020204030204" pitchFamily="34" charset="0"/>
              </a:rPr>
              <a:t>(ICLR’24)</a:t>
            </a:r>
          </a:p>
          <a:p>
            <a:pPr marL="511175" lvl="1" indent="-285750" fontAlgn="base">
              <a:buFont typeface="Arial" panose="020B0604020202020204" pitchFamily="34" charset="0"/>
              <a:buChar char="•"/>
            </a:pPr>
            <a:r>
              <a:rPr lang="en-US" sz="1600" dirty="0">
                <a:solidFill>
                  <a:srgbClr val="000000"/>
                </a:solidFill>
                <a:latin typeface="Calibri" panose="020F0502020204030204" pitchFamily="34" charset="0"/>
              </a:rPr>
              <a:t>Multimodal KD </a:t>
            </a:r>
          </a:p>
          <a:p>
            <a:pPr marL="511175" lvl="1" indent="-285750" fontAlgn="base">
              <a:buFont typeface="Arial" panose="020B0604020202020204" pitchFamily="34" charset="0"/>
              <a:buChar char="•"/>
            </a:pPr>
            <a:r>
              <a:rPr lang="en-US" sz="1600" dirty="0">
                <a:latin typeface="Calibri" panose="020F0502020204030204" pitchFamily="34" charset="0"/>
              </a:rPr>
              <a:t>Cross-model KD</a:t>
            </a:r>
            <a:endParaRPr lang="en-US" sz="1600" dirty="0">
              <a:solidFill>
                <a:srgbClr val="000000"/>
              </a:solidFill>
              <a:latin typeface="Calibri" panose="020F0502020204030204" pitchFamily="34" charset="0"/>
            </a:endParaRPr>
          </a:p>
        </p:txBody>
      </p:sp>
      <p:sp>
        <p:nvSpPr>
          <p:cNvPr id="9" name="Rectangle 8"/>
          <p:cNvSpPr/>
          <p:nvPr/>
        </p:nvSpPr>
        <p:spPr>
          <a:xfrm>
            <a:off x="4838142" y="1053119"/>
            <a:ext cx="4248258" cy="1323439"/>
          </a:xfrm>
          <a:prstGeom prst="rect">
            <a:avLst/>
          </a:prstGeom>
        </p:spPr>
        <p:txBody>
          <a:bodyPr wrap="square">
            <a:spAutoFit/>
          </a:bodyPr>
          <a:lstStyle/>
          <a:p>
            <a:pPr fontAlgn="base"/>
            <a:r>
              <a:rPr lang="en-US" sz="1600" b="1" dirty="0">
                <a:solidFill>
                  <a:schemeClr val="tx1"/>
                </a:solidFill>
                <a:latin typeface="Calibri" panose="020F0502020204030204" pitchFamily="34" charset="0"/>
              </a:rPr>
              <a:t>Mixed-context learning</a:t>
            </a:r>
          </a:p>
          <a:p>
            <a:pPr marL="511175" lvl="1" indent="-285750" fontAlgn="base">
              <a:buFont typeface="Arial" panose="020B0604020202020204" pitchFamily="34" charset="0"/>
              <a:buChar char="•"/>
            </a:pPr>
            <a:r>
              <a:rPr lang="en-US" sz="1600" dirty="0">
                <a:solidFill>
                  <a:srgbClr val="000000"/>
                </a:solidFill>
                <a:latin typeface="Calibri" panose="020F0502020204030204" pitchFamily="34" charset="0"/>
              </a:rPr>
              <a:t>Cross-lingual ICL (</a:t>
            </a:r>
            <a:r>
              <a:rPr lang="en-US" sz="1600" dirty="0">
                <a:solidFill>
                  <a:srgbClr val="FF0000"/>
                </a:solidFill>
                <a:latin typeface="Calibri" panose="020F0502020204030204" pitchFamily="34" charset="0"/>
              </a:rPr>
              <a:t>ACL’23</a:t>
            </a:r>
            <a:r>
              <a:rPr lang="en-US" sz="1600" dirty="0">
                <a:solidFill>
                  <a:srgbClr val="000000"/>
                </a:solidFill>
                <a:latin typeface="Calibri" panose="020F0502020204030204" pitchFamily="34" charset="0"/>
              </a:rPr>
              <a:t>: </a:t>
            </a:r>
            <a:r>
              <a:rPr lang="en-US" sz="1600" dirty="0">
                <a:solidFill>
                  <a:srgbClr val="0000FF"/>
                </a:solidFill>
                <a:latin typeface="Calibri" panose="020F0502020204030204" pitchFamily="34" charset="0"/>
              </a:rPr>
              <a:t>Outstanding paper award</a:t>
            </a:r>
            <a:r>
              <a:rPr lang="en-US" sz="1600" dirty="0">
                <a:solidFill>
                  <a:srgbClr val="000000"/>
                </a:solidFill>
                <a:latin typeface="Calibri" panose="020F0502020204030204" pitchFamily="34" charset="0"/>
              </a:rPr>
              <a:t>)</a:t>
            </a:r>
            <a:endParaRPr lang="en-US" sz="1600" dirty="0">
              <a:latin typeface="Calibri" panose="020F0502020204030204" pitchFamily="34" charset="0"/>
            </a:endParaRPr>
          </a:p>
          <a:p>
            <a:pPr marL="511175" lvl="1" indent="-285750" fontAlgn="base">
              <a:buFont typeface="Arial" panose="020B0604020202020204" pitchFamily="34" charset="0"/>
              <a:buChar char="•"/>
            </a:pPr>
            <a:r>
              <a:rPr lang="en-US" sz="1600" dirty="0">
                <a:solidFill>
                  <a:srgbClr val="000000"/>
                </a:solidFill>
                <a:latin typeface="Calibri" panose="020F0502020204030204" pitchFamily="34" charset="0"/>
              </a:rPr>
              <a:t>Cross-task ICL </a:t>
            </a:r>
            <a:r>
              <a:rPr lang="en-US" sz="1600" dirty="0">
                <a:solidFill>
                  <a:srgbClr val="FF0000"/>
                </a:solidFill>
                <a:latin typeface="Calibri" panose="020F0502020204030204" pitchFamily="34" charset="0"/>
              </a:rPr>
              <a:t>(ACL’24)</a:t>
            </a:r>
          </a:p>
          <a:p>
            <a:pPr marL="511175" lvl="1" indent="-285750" fontAlgn="base">
              <a:buFont typeface="Arial" panose="020B0604020202020204" pitchFamily="34" charset="0"/>
              <a:buChar char="•"/>
            </a:pPr>
            <a:r>
              <a:rPr lang="en-US" sz="1600" dirty="0">
                <a:latin typeface="Calibri" panose="020F0502020204030204" pitchFamily="34" charset="0"/>
              </a:rPr>
              <a:t>Cross-modal ICL</a:t>
            </a:r>
            <a:endParaRPr lang="en-US" sz="1600" dirty="0">
              <a:solidFill>
                <a:srgbClr val="000000"/>
              </a:solidFill>
              <a:latin typeface="Calibri" panose="020F0502020204030204" pitchFamily="34" charset="0"/>
            </a:endParaRPr>
          </a:p>
        </p:txBody>
      </p:sp>
      <p:sp>
        <p:nvSpPr>
          <p:cNvPr id="11" name="Rectangle 10"/>
          <p:cNvSpPr/>
          <p:nvPr/>
        </p:nvSpPr>
        <p:spPr>
          <a:xfrm>
            <a:off x="4838142" y="2434320"/>
            <a:ext cx="4045663" cy="1077218"/>
          </a:xfrm>
          <a:prstGeom prst="rect">
            <a:avLst/>
          </a:prstGeom>
        </p:spPr>
        <p:txBody>
          <a:bodyPr wrap="square">
            <a:spAutoFit/>
          </a:bodyPr>
          <a:lstStyle/>
          <a:p>
            <a:pPr fontAlgn="base"/>
            <a:r>
              <a:rPr lang="en-US" sz="1600" b="1" dirty="0">
                <a:solidFill>
                  <a:schemeClr val="tx1"/>
                </a:solidFill>
                <a:latin typeface="Calibri" panose="020F0502020204030204" pitchFamily="34" charset="0"/>
              </a:rPr>
              <a:t>Interpretability</a:t>
            </a:r>
          </a:p>
          <a:p>
            <a:pPr marL="511175" lvl="1" indent="-285750" fontAlgn="base">
              <a:buFont typeface="Arial" panose="020B0604020202020204" pitchFamily="34" charset="0"/>
              <a:buChar char="•"/>
            </a:pPr>
            <a:r>
              <a:rPr lang="en-US" sz="1600" dirty="0">
                <a:solidFill>
                  <a:srgbClr val="000000"/>
                </a:solidFill>
                <a:latin typeface="Calibri" panose="020F0502020204030204" pitchFamily="34" charset="0"/>
              </a:rPr>
              <a:t>Mechanistic interpretability of </a:t>
            </a:r>
            <a:r>
              <a:rPr lang="en-US" sz="1600" dirty="0" err="1">
                <a:solidFill>
                  <a:srgbClr val="000000"/>
                </a:solidFill>
                <a:latin typeface="Calibri" panose="020F0502020204030204" pitchFamily="34" charset="0"/>
              </a:rPr>
              <a:t>CoT</a:t>
            </a:r>
            <a:endParaRPr lang="en-US" sz="1600" dirty="0">
              <a:latin typeface="Calibri" panose="020F0502020204030204" pitchFamily="34" charset="0"/>
            </a:endParaRPr>
          </a:p>
          <a:p>
            <a:pPr marL="511175" lvl="1" indent="-285750" fontAlgn="base">
              <a:buFont typeface="Arial" panose="020B0604020202020204" pitchFamily="34" charset="0"/>
              <a:buChar char="•"/>
            </a:pPr>
            <a:r>
              <a:rPr lang="en-US" sz="1600" dirty="0">
                <a:latin typeface="Calibri" panose="020F0502020204030204" pitchFamily="34" charset="0"/>
              </a:rPr>
              <a:t>Investigating hallucinations </a:t>
            </a:r>
            <a:endParaRPr lang="en-US" sz="1600" dirty="0">
              <a:solidFill>
                <a:srgbClr val="000000"/>
              </a:solidFill>
              <a:latin typeface="Calibri" panose="020F0502020204030204" pitchFamily="34" charset="0"/>
            </a:endParaRPr>
          </a:p>
          <a:p>
            <a:pPr marL="511175" lvl="1" indent="-285750" fontAlgn="base">
              <a:buFont typeface="Arial" panose="020B0604020202020204" pitchFamily="34" charset="0"/>
              <a:buChar char="•"/>
            </a:pPr>
            <a:r>
              <a:rPr lang="en-US" sz="1600" dirty="0">
                <a:latin typeface="Calibri" panose="020F0502020204030204" pitchFamily="34" charset="0"/>
              </a:rPr>
              <a:t>Explaining instruction fine-tuning</a:t>
            </a:r>
            <a:endParaRPr lang="en-US" sz="1600" dirty="0">
              <a:solidFill>
                <a:srgbClr val="000000"/>
              </a:solidFill>
              <a:latin typeface="Calibri" panose="020F0502020204030204" pitchFamily="34" charset="0"/>
            </a:endParaRPr>
          </a:p>
        </p:txBody>
      </p:sp>
      <p:sp>
        <p:nvSpPr>
          <p:cNvPr id="13" name="TextBox 12"/>
          <p:cNvSpPr txBox="1"/>
          <p:nvPr/>
        </p:nvSpPr>
        <p:spPr>
          <a:xfrm>
            <a:off x="2184323" y="3785352"/>
            <a:ext cx="5120953" cy="1061829"/>
          </a:xfrm>
          <a:prstGeom prst="rect">
            <a:avLst/>
          </a:prstGeom>
          <a:solidFill>
            <a:schemeClr val="tx2"/>
          </a:solidFill>
          <a:ln>
            <a:solidFill>
              <a:schemeClr val="tx1"/>
            </a:solidFill>
          </a:ln>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sym typeface="Arial"/>
              </a:rPr>
              <a:t>Physics-driven LMs (</a:t>
            </a:r>
            <a:r>
              <a:rPr kumimoji="0" lang="en-US" b="0" i="0" u="none" strike="noStrike" kern="0" cap="none" spc="0" normalizeH="0" baseline="0" noProof="0" dirty="0">
                <a:ln>
                  <a:noFill/>
                </a:ln>
                <a:solidFill>
                  <a:srgbClr val="FF0000"/>
                </a:solidFill>
                <a:effectLst/>
                <a:uLnTx/>
                <a:uFillTx/>
                <a:sym typeface="Arial"/>
              </a:rPr>
              <a:t>NeurIPS’21</a:t>
            </a:r>
            <a:r>
              <a:rPr kumimoji="0" lang="en-US" b="0" i="0" u="none" strike="noStrike" kern="0" cap="none" spc="0" normalizeH="0" baseline="0" noProof="0" dirty="0">
                <a:ln>
                  <a:noFill/>
                </a:ln>
                <a:solidFill>
                  <a:srgbClr val="000000"/>
                </a:solidFill>
                <a:effectLst/>
                <a:uLnTx/>
                <a:uFillTx/>
                <a:sym typeface="Arial"/>
              </a:rPr>
              <a:t> – </a:t>
            </a:r>
            <a:r>
              <a:rPr kumimoji="0" lang="en-US" b="1" i="0" u="none" strike="noStrike" kern="0" cap="none" spc="0" normalizeH="0" baseline="0" noProof="0" dirty="0">
                <a:ln>
                  <a:noFill/>
                </a:ln>
                <a:solidFill>
                  <a:srgbClr val="000000"/>
                </a:solidFill>
                <a:effectLst/>
                <a:uLnTx/>
                <a:uFillTx/>
                <a:sym typeface="Arial"/>
              </a:rPr>
              <a:t>Spotlight</a:t>
            </a:r>
            <a:r>
              <a:rPr kumimoji="0" lang="en-US" b="0" i="0" u="none" strike="noStrike" kern="0" cap="none" spc="0" normalizeH="0" baseline="0" noProof="0" dirty="0">
                <a:ln>
                  <a:noFill/>
                </a:ln>
                <a:solidFill>
                  <a:srgbClr val="000000"/>
                </a:solidFill>
                <a:effectLst/>
                <a:uLnTx/>
                <a:uFillTx/>
                <a:sym typeface="Aria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sym typeface="Arial"/>
              </a:rPr>
              <a:t>Multimodal LLMs (</a:t>
            </a:r>
            <a:r>
              <a:rPr kumimoji="0" lang="en-US" b="0" i="0" u="none" strike="noStrike" kern="0" cap="none" spc="0" normalizeH="0" baseline="0" noProof="0" dirty="0">
                <a:ln>
                  <a:noFill/>
                </a:ln>
                <a:solidFill>
                  <a:srgbClr val="FF0000"/>
                </a:solidFill>
                <a:effectLst/>
                <a:uLnTx/>
                <a:uFillTx/>
                <a:sym typeface="Arial"/>
              </a:rPr>
              <a:t>NeurIPS’22</a:t>
            </a:r>
            <a:r>
              <a:rPr kumimoji="0" lang="en-US" b="0" i="0" u="none" strike="noStrike" kern="0" cap="none" spc="0" normalizeH="0" baseline="0" noProof="0" dirty="0">
                <a:ln>
                  <a:noFill/>
                </a:ln>
                <a:solidFill>
                  <a:srgbClr val="000000"/>
                </a:solidFill>
                <a:effectLst/>
                <a:uLnTx/>
                <a:uFillTx/>
                <a:sym typeface="Arial"/>
              </a:rPr>
              <a:t> – </a:t>
            </a:r>
            <a:r>
              <a:rPr kumimoji="0" lang="en-US" b="1" i="0" u="none" strike="noStrike" kern="0" cap="none" spc="0" normalizeH="0" baseline="0" noProof="0" dirty="0">
                <a:ln>
                  <a:noFill/>
                </a:ln>
                <a:solidFill>
                  <a:srgbClr val="000000"/>
                </a:solidFill>
                <a:effectLst/>
                <a:uLnTx/>
                <a:uFillTx/>
                <a:sym typeface="Arial"/>
              </a:rPr>
              <a:t>Spotlight</a:t>
            </a:r>
            <a:r>
              <a:rPr kumimoji="0" lang="en-US" b="0" i="0" u="none" strike="noStrike" kern="0" cap="none" spc="0" normalizeH="0" baseline="0" noProof="0" dirty="0">
                <a:ln>
                  <a:noFill/>
                </a:ln>
                <a:solidFill>
                  <a:srgbClr val="000000"/>
                </a:solidFill>
                <a:effectLst/>
                <a:uLnTx/>
                <a:uFillTx/>
                <a:sym typeface="Aria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sym typeface="Arial"/>
              </a:rPr>
              <a:t>LLM creativity (</a:t>
            </a:r>
            <a:r>
              <a:rPr kumimoji="0" lang="en-US" b="0" i="0" u="none" strike="noStrike" kern="0" cap="none" spc="0" normalizeH="0" baseline="0" noProof="0" dirty="0">
                <a:ln>
                  <a:noFill/>
                </a:ln>
                <a:solidFill>
                  <a:srgbClr val="FF0000"/>
                </a:solidFill>
                <a:effectLst/>
                <a:uLnTx/>
                <a:uFillTx/>
                <a:sym typeface="Arial"/>
              </a:rPr>
              <a:t>Nature Machine Intelligence</a:t>
            </a:r>
            <a:r>
              <a:rPr kumimoji="0" lang="en-US" b="0" i="0" u="none" strike="noStrike" kern="0" cap="none" spc="0" normalizeH="0" baseline="0" noProof="0" dirty="0">
                <a:ln>
                  <a:noFill/>
                </a:ln>
                <a:solidFill>
                  <a:srgbClr val="000000"/>
                </a:solidFill>
                <a:effectLst/>
                <a:uLnTx/>
                <a:uFillTx/>
                <a:sym typeface="Arial"/>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sym typeface="Arial"/>
              </a:rPr>
              <a:t>LLM hallucination (</a:t>
            </a:r>
            <a:r>
              <a:rPr kumimoji="0" lang="en-US" b="0" i="0" u="none" strike="noStrike" kern="0" cap="none" spc="0" normalizeH="0" baseline="0" noProof="0" dirty="0">
                <a:ln>
                  <a:noFill/>
                </a:ln>
                <a:solidFill>
                  <a:srgbClr val="FF0000"/>
                </a:solidFill>
                <a:effectLst/>
                <a:uLnTx/>
                <a:uFillTx/>
                <a:sym typeface="Arial"/>
              </a:rPr>
              <a:t>Communications of the ACM’23</a:t>
            </a:r>
            <a:r>
              <a:rPr kumimoji="0" lang="en-US" b="0" i="0" u="none" strike="noStrike" kern="0" cap="none" spc="0" normalizeH="0" baseline="0" noProof="0" dirty="0">
                <a:ln>
                  <a:noFill/>
                </a:ln>
                <a:solidFill>
                  <a:srgbClr val="000000"/>
                </a:solidFill>
                <a:effectLst/>
                <a:uLnTx/>
                <a:uFillTx/>
                <a:sym typeface="Arial"/>
              </a:rPr>
              <a:t>) </a:t>
            </a:r>
          </a:p>
        </p:txBody>
      </p:sp>
      <p:sp>
        <p:nvSpPr>
          <p:cNvPr id="14" name="TextBox 13"/>
          <p:cNvSpPr txBox="1"/>
          <p:nvPr/>
        </p:nvSpPr>
        <p:spPr>
          <a:xfrm>
            <a:off x="7501026" y="132974"/>
            <a:ext cx="1493229" cy="646331"/>
          </a:xfrm>
          <a:prstGeom prst="rect">
            <a:avLst/>
          </a:prstGeom>
          <a:solidFill>
            <a:schemeClr val="accent4">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Sponsors: </a:t>
            </a:r>
            <a:r>
              <a:rPr kumimoji="0" lang="en-US" sz="1200" b="0" i="0" u="none" strike="noStrike" kern="0" cap="none" spc="0" normalizeH="0" baseline="0" noProof="0" dirty="0">
                <a:ln>
                  <a:noFill/>
                </a:ln>
                <a:solidFill>
                  <a:srgbClr val="000000"/>
                </a:solidFill>
                <a:effectLst/>
                <a:uLnTx/>
                <a:uFillTx/>
                <a:latin typeface="Arial"/>
                <a:cs typeface="Arial"/>
                <a:sym typeface="Arial"/>
              </a:rPr>
              <a:t>DRDO, Facebook, Adobe, IBM, JPMC </a:t>
            </a:r>
          </a:p>
        </p:txBody>
      </p:sp>
    </p:spTree>
    <p:extLst>
      <p:ext uri="{BB962C8B-B14F-4D97-AF65-F5344CB8AC3E}">
        <p14:creationId xmlns:p14="http://schemas.microsoft.com/office/powerpoint/2010/main" val="89257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@LCS2 – Applications</a:t>
            </a:r>
          </a:p>
        </p:txBody>
      </p:sp>
      <p:sp>
        <p:nvSpPr>
          <p:cNvPr id="8" name="TextBox 7"/>
          <p:cNvSpPr txBox="1"/>
          <p:nvPr/>
        </p:nvSpPr>
        <p:spPr>
          <a:xfrm>
            <a:off x="1659325" y="1111498"/>
            <a:ext cx="6647666" cy="1169551"/>
          </a:xfrm>
          <a:prstGeom prst="rect">
            <a:avLst/>
          </a:prstGeom>
          <a:solidFill>
            <a:schemeClr val="tx2"/>
          </a:solidFill>
          <a:ln>
            <a:solidFill>
              <a:schemeClr val="tx1"/>
            </a:solidFill>
          </a:ln>
        </p:spPr>
        <p:txBody>
          <a:bodyPr wrap="square" rtlCol="0">
            <a:spAutoFit/>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Collusive</a:t>
            </a:r>
            <a:r>
              <a:rPr kumimoji="0" lang="en-US" b="0" i="0" u="none" strike="noStrike" kern="0" cap="none" spc="0" normalizeH="0" noProof="0" dirty="0">
                <a:ln>
                  <a:noFill/>
                </a:ln>
                <a:solidFill>
                  <a:srgbClr val="000000"/>
                </a:solidFill>
                <a:effectLst/>
                <a:uLnTx/>
                <a:uFillTx/>
                <a:latin typeface="Arial"/>
                <a:cs typeface="Arial"/>
                <a:sym typeface="Arial"/>
              </a:rPr>
              <a:t> activity detection (</a:t>
            </a:r>
            <a:r>
              <a:rPr kumimoji="0" lang="en-US" b="0" i="0" u="none" strike="noStrike" kern="0" cap="none" spc="0" normalizeH="0" noProof="0" dirty="0">
                <a:ln>
                  <a:noFill/>
                </a:ln>
                <a:solidFill>
                  <a:srgbClr val="0000FF"/>
                </a:solidFill>
                <a:effectLst/>
                <a:uLnTx/>
                <a:uFillTx/>
                <a:latin typeface="Arial"/>
                <a:cs typeface="Arial"/>
                <a:sym typeface="Arial"/>
              </a:rPr>
              <a:t>WSDM’18</a:t>
            </a:r>
            <a:r>
              <a:rPr kumimoji="0" lang="en-US" b="0" i="0" u="none" strike="noStrike" kern="0" cap="none" spc="0" normalizeH="0" noProof="0" dirty="0">
                <a:ln>
                  <a:noFill/>
                </a:ln>
                <a:solidFill>
                  <a:srgbClr val="000000"/>
                </a:solidFill>
                <a:effectLst/>
                <a:uLnTx/>
                <a:uFillTx/>
                <a:latin typeface="Arial"/>
                <a:cs typeface="Arial"/>
                <a:sym typeface="Arial"/>
              </a:rPr>
              <a:t>, </a:t>
            </a:r>
            <a:r>
              <a:rPr kumimoji="0" lang="en-US" b="0" i="0" u="none" strike="noStrike" kern="0" cap="none" spc="0" normalizeH="0" noProof="0" dirty="0">
                <a:ln>
                  <a:noFill/>
                </a:ln>
                <a:solidFill>
                  <a:srgbClr val="0000FF"/>
                </a:solidFill>
                <a:effectLst/>
                <a:uLnTx/>
                <a:uFillTx/>
                <a:latin typeface="Arial"/>
                <a:cs typeface="Arial"/>
                <a:sym typeface="Arial"/>
              </a:rPr>
              <a:t>ACM TIST</a:t>
            </a:r>
            <a:r>
              <a:rPr kumimoji="0" lang="en-US" b="0" i="0" u="none" strike="noStrike" kern="0" cap="none" spc="0" normalizeH="0" noProof="0" dirty="0">
                <a:ln>
                  <a:noFill/>
                </a:ln>
                <a:solidFill>
                  <a:srgbClr val="000000"/>
                </a:solidFill>
                <a:effectLst/>
                <a:uLnTx/>
                <a:uFillTx/>
                <a:latin typeface="Arial"/>
                <a:cs typeface="Arial"/>
                <a:sym typeface="Arial"/>
              </a:rPr>
              <a:t>, </a:t>
            </a:r>
            <a:r>
              <a:rPr kumimoji="0" lang="en-US" b="0" i="0" u="none" strike="noStrike" kern="0" cap="none" spc="0" normalizeH="0" noProof="0" dirty="0">
                <a:ln>
                  <a:noFill/>
                </a:ln>
                <a:solidFill>
                  <a:srgbClr val="0000FF"/>
                </a:solidFill>
                <a:effectLst/>
                <a:uLnTx/>
                <a:uFillTx/>
                <a:latin typeface="Arial"/>
                <a:cs typeface="Arial"/>
                <a:sym typeface="Arial"/>
              </a:rPr>
              <a:t>IEEE TIFS</a:t>
            </a:r>
            <a:r>
              <a:rPr kumimoji="0" lang="en-US" b="0" i="0" u="none" strike="noStrike" kern="0" cap="none" spc="0" normalizeH="0" noProof="0" dirty="0">
                <a:ln>
                  <a:noFill/>
                </a:ln>
                <a:solidFill>
                  <a:srgbClr val="000000"/>
                </a:solidFill>
                <a:effectLst/>
                <a:uLnTx/>
                <a:uFillTx/>
                <a:latin typeface="Arial"/>
                <a:cs typeface="Arial"/>
                <a:sym typeface="Arial"/>
              </a:rPr>
              <a:t>)</a:t>
            </a:r>
            <a:endParaRPr kumimoji="0" lang="en-US" b="0" i="0" u="none" strike="noStrike" kern="0" cap="none" spc="0" normalizeH="0" baseline="0" noProof="0" dirty="0">
              <a:ln>
                <a:noFill/>
              </a:ln>
              <a:solidFill>
                <a:srgbClr val="000000"/>
              </a:solidFill>
              <a:effectLst/>
              <a:uLnTx/>
              <a:uFillTx/>
              <a:latin typeface="Arial"/>
              <a:cs typeface="Arial"/>
              <a:sym typeface="Arial"/>
            </a:endParaRP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Hate speech and counter-speech (</a:t>
            </a:r>
            <a:r>
              <a:rPr kumimoji="0" lang="en-US" b="0" i="0" u="none" strike="noStrike" kern="0" cap="none" spc="0" normalizeH="0" baseline="0" noProof="0" dirty="0">
                <a:ln>
                  <a:noFill/>
                </a:ln>
                <a:solidFill>
                  <a:srgbClr val="0000FF"/>
                </a:solidFill>
                <a:effectLst/>
                <a:uLnTx/>
                <a:uFillTx/>
                <a:latin typeface="Arial"/>
                <a:cs typeface="Arial"/>
                <a:sym typeface="Arial"/>
              </a:rPr>
              <a:t>SIGKDD’23</a:t>
            </a:r>
            <a:r>
              <a:rPr kumimoji="0" lang="en-US" b="0" i="0" u="none" strike="noStrike" kern="0" cap="none" spc="0" normalizeH="0" baseline="0" noProof="0" dirty="0">
                <a:ln>
                  <a:noFill/>
                </a:ln>
                <a:solidFill>
                  <a:srgbClr val="000000"/>
                </a:solidFill>
                <a:effectLst/>
                <a:uLnTx/>
                <a:uFillTx/>
                <a:latin typeface="Arial"/>
                <a:cs typeface="Arial"/>
                <a:sym typeface="Arial"/>
              </a:rPr>
              <a:t>, </a:t>
            </a:r>
            <a:r>
              <a:rPr kumimoji="0" lang="en-US" b="0" i="0" u="none" strike="noStrike" kern="0" cap="none" spc="0" normalizeH="0" baseline="0" noProof="0" dirty="0">
                <a:ln>
                  <a:noFill/>
                </a:ln>
                <a:solidFill>
                  <a:srgbClr val="0000FF"/>
                </a:solidFill>
                <a:effectLst/>
                <a:uLnTx/>
                <a:uFillTx/>
                <a:latin typeface="Arial"/>
                <a:cs typeface="Arial"/>
                <a:sym typeface="Arial"/>
              </a:rPr>
              <a:t>ACL’23</a:t>
            </a:r>
            <a:r>
              <a:rPr kumimoji="0" lang="en-US" b="0" i="0" u="none" strike="noStrike" kern="0" cap="none" spc="0" normalizeH="0" baseline="0" noProof="0" dirty="0">
                <a:ln>
                  <a:noFill/>
                </a:ln>
                <a:solidFill>
                  <a:srgbClr val="000000"/>
                </a:solidFill>
                <a:effectLst/>
                <a:uLnTx/>
                <a:uFillTx/>
                <a:latin typeface="Arial"/>
                <a:cs typeface="Arial"/>
                <a:sym typeface="Arial"/>
              </a:rPr>
              <a:t>, </a:t>
            </a:r>
            <a:r>
              <a:rPr kumimoji="0" lang="en-US" i="0" u="none" strike="noStrike" kern="0" cap="none" spc="0" normalizeH="0" baseline="0" noProof="0" dirty="0">
                <a:ln>
                  <a:noFill/>
                </a:ln>
                <a:solidFill>
                  <a:srgbClr val="0000FF"/>
                </a:solidFill>
                <a:effectLst/>
                <a:uLnTx/>
                <a:uFillTx/>
                <a:latin typeface="Arial"/>
                <a:cs typeface="Arial"/>
                <a:sym typeface="Arial"/>
              </a:rPr>
              <a:t>PNAS Nexus’23</a:t>
            </a:r>
            <a:r>
              <a:rPr kumimoji="0" lang="en-US" b="0" i="0" u="none" strike="noStrike" kern="0" cap="none" spc="0" normalizeH="0" baseline="0" noProof="0" dirty="0">
                <a:ln>
                  <a:noFill/>
                </a:ln>
                <a:solidFill>
                  <a:srgbClr val="000000"/>
                </a:solidFill>
                <a:effectLst/>
                <a:uLnTx/>
                <a:uFillTx/>
                <a:latin typeface="Arial"/>
                <a:cs typeface="Arial"/>
                <a:sym typeface="Arial"/>
              </a:rPr>
              <a:t>, </a:t>
            </a:r>
            <a:r>
              <a:rPr kumimoji="0" lang="en-US" b="0" i="0" u="none" strike="noStrike" kern="0" cap="none" spc="0" normalizeH="0" baseline="0" noProof="0" dirty="0">
                <a:ln>
                  <a:noFill/>
                </a:ln>
                <a:solidFill>
                  <a:srgbClr val="0000FF"/>
                </a:solidFill>
                <a:effectLst/>
                <a:uLnTx/>
                <a:uFillTx/>
                <a:latin typeface="Arial"/>
                <a:cs typeface="Arial"/>
                <a:sym typeface="Arial"/>
              </a:rPr>
              <a:t>SIGKDD’21, NAACL’24, ACL’24</a:t>
            </a:r>
            <a:r>
              <a:rPr kumimoji="0" lang="en-US" b="0" i="0" u="none" strike="noStrike" kern="0" cap="none" spc="0" normalizeH="0" baseline="0" noProof="0" dirty="0">
                <a:ln>
                  <a:noFill/>
                </a:ln>
                <a:solidFill>
                  <a:srgbClr val="000000"/>
                </a:solidFill>
                <a:effectLst/>
                <a:uLnTx/>
                <a:uFillTx/>
                <a:latin typeface="Arial"/>
                <a:cs typeface="Arial"/>
                <a:sym typeface="Arial"/>
              </a:rPr>
              <a:t>)</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Misinformation</a:t>
            </a:r>
            <a:r>
              <a:rPr kumimoji="0" lang="en-US" b="0" i="0" u="none" strike="noStrike" kern="0" cap="none" spc="0" normalizeH="0" noProof="0" dirty="0">
                <a:ln>
                  <a:noFill/>
                </a:ln>
                <a:solidFill>
                  <a:srgbClr val="000000"/>
                </a:solidFill>
                <a:effectLst/>
                <a:uLnTx/>
                <a:uFillTx/>
                <a:latin typeface="Arial"/>
                <a:cs typeface="Arial"/>
                <a:sym typeface="Arial"/>
              </a:rPr>
              <a:t> &amp; Factuality</a:t>
            </a:r>
            <a:r>
              <a:rPr kumimoji="0" lang="en-US" b="0" i="0" u="none" strike="noStrike" kern="0" cap="none" spc="0" normalizeH="0" baseline="0" noProof="0" dirty="0">
                <a:ln>
                  <a:noFill/>
                </a:ln>
                <a:solidFill>
                  <a:srgbClr val="000000"/>
                </a:solidFill>
                <a:effectLst/>
                <a:uLnTx/>
                <a:uFillTx/>
                <a:latin typeface="Arial"/>
                <a:cs typeface="Arial"/>
                <a:sym typeface="Arial"/>
              </a:rPr>
              <a:t> (</a:t>
            </a:r>
            <a:r>
              <a:rPr kumimoji="0" lang="en-US" b="0" i="0" u="none" strike="noStrike" kern="0" cap="none" spc="0" normalizeH="0" baseline="0" noProof="0" dirty="0">
                <a:ln>
                  <a:noFill/>
                </a:ln>
                <a:solidFill>
                  <a:srgbClr val="0000FF"/>
                </a:solidFill>
                <a:effectLst/>
                <a:uLnTx/>
                <a:uFillTx/>
                <a:latin typeface="Arial"/>
                <a:cs typeface="Arial"/>
                <a:sym typeface="Arial"/>
              </a:rPr>
              <a:t>EMNLP’22</a:t>
            </a:r>
            <a:r>
              <a:rPr kumimoji="0" lang="en-US" b="0" i="0" u="none" strike="noStrike" kern="0" cap="none" spc="0" normalizeH="0" baseline="0" noProof="0" dirty="0">
                <a:ln>
                  <a:noFill/>
                </a:ln>
                <a:solidFill>
                  <a:srgbClr val="000000"/>
                </a:solidFill>
                <a:effectLst/>
                <a:uLnTx/>
                <a:uFillTx/>
                <a:latin typeface="Arial"/>
                <a:cs typeface="Arial"/>
                <a:sym typeface="Arial"/>
              </a:rPr>
              <a:t>, </a:t>
            </a:r>
            <a:r>
              <a:rPr kumimoji="0" lang="en-US" b="0" i="0" u="none" strike="noStrike" kern="0" cap="none" spc="0" normalizeH="0" baseline="0" noProof="0" dirty="0">
                <a:ln>
                  <a:noFill/>
                </a:ln>
                <a:solidFill>
                  <a:srgbClr val="0000FF"/>
                </a:solidFill>
                <a:effectLst/>
                <a:uLnTx/>
                <a:uFillTx/>
                <a:latin typeface="Arial"/>
                <a:cs typeface="Arial"/>
                <a:sym typeface="Arial"/>
              </a:rPr>
              <a:t>CIKM’21, SIGKDD’23</a:t>
            </a:r>
            <a:r>
              <a:rPr kumimoji="0" lang="en-US" b="0" i="0" u="none" strike="noStrike" kern="0" cap="none" spc="0" normalizeH="0" baseline="0" noProof="0" dirty="0">
                <a:ln>
                  <a:noFill/>
                </a:ln>
                <a:solidFill>
                  <a:srgbClr val="000000"/>
                </a:solidFill>
                <a:effectLst/>
                <a:uLnTx/>
                <a:uFillTx/>
                <a:latin typeface="Arial"/>
                <a:cs typeface="Arial"/>
                <a:sym typeface="Arial"/>
              </a:rPr>
              <a:t>)</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Harmful memes (</a:t>
            </a:r>
            <a:r>
              <a:rPr kumimoji="0" lang="en-US" b="0" i="0" u="none" strike="noStrike" kern="0" cap="none" spc="0" normalizeH="0" baseline="0" noProof="0" dirty="0">
                <a:ln>
                  <a:noFill/>
                </a:ln>
                <a:solidFill>
                  <a:srgbClr val="0000FF"/>
                </a:solidFill>
                <a:effectLst/>
                <a:uLnTx/>
                <a:uFillTx/>
                <a:latin typeface="Arial"/>
                <a:cs typeface="Arial"/>
                <a:sym typeface="Arial"/>
              </a:rPr>
              <a:t>AAAI’23</a:t>
            </a:r>
            <a:r>
              <a:rPr kumimoji="0" lang="en-US" b="0" i="0" u="none" strike="noStrike" kern="0" cap="none" spc="0" normalizeH="0" baseline="0" noProof="0" dirty="0">
                <a:ln>
                  <a:noFill/>
                </a:ln>
                <a:solidFill>
                  <a:srgbClr val="000000"/>
                </a:solidFill>
                <a:effectLst/>
                <a:uLnTx/>
                <a:uFillTx/>
                <a:latin typeface="Arial"/>
                <a:cs typeface="Arial"/>
                <a:sym typeface="Arial"/>
              </a:rPr>
              <a:t>, </a:t>
            </a:r>
            <a:r>
              <a:rPr kumimoji="0" lang="en-US" b="0" i="0" u="none" strike="noStrike" kern="0" cap="none" spc="0" normalizeH="0" baseline="0" noProof="0" dirty="0">
                <a:ln>
                  <a:noFill/>
                </a:ln>
                <a:solidFill>
                  <a:srgbClr val="0000FF"/>
                </a:solidFill>
                <a:effectLst/>
                <a:uLnTx/>
                <a:uFillTx/>
                <a:latin typeface="Arial"/>
                <a:cs typeface="Arial"/>
                <a:sym typeface="Arial"/>
              </a:rPr>
              <a:t>EACL’23</a:t>
            </a:r>
            <a:r>
              <a:rPr kumimoji="0" lang="en-US" b="0" i="0" u="none" strike="noStrike" kern="0" cap="none" spc="0" normalizeH="0" baseline="0" noProof="0" dirty="0">
                <a:ln>
                  <a:noFill/>
                </a:ln>
                <a:solidFill>
                  <a:srgbClr val="000000"/>
                </a:solidFill>
                <a:effectLst/>
                <a:uLnTx/>
                <a:uFillTx/>
                <a:latin typeface="Arial"/>
                <a:cs typeface="Arial"/>
                <a:sym typeface="Arial"/>
              </a:rPr>
              <a:t>, </a:t>
            </a:r>
            <a:r>
              <a:rPr kumimoji="0" lang="en-US" b="0" i="0" u="none" strike="noStrike" kern="0" cap="none" spc="0" normalizeH="0" baseline="0" noProof="0" dirty="0">
                <a:ln>
                  <a:noFill/>
                </a:ln>
                <a:solidFill>
                  <a:srgbClr val="0000FF"/>
                </a:solidFill>
                <a:effectLst/>
                <a:uLnTx/>
                <a:uFillTx/>
                <a:latin typeface="Arial"/>
                <a:cs typeface="Arial"/>
                <a:sym typeface="Arial"/>
              </a:rPr>
              <a:t>IJCAI’22</a:t>
            </a:r>
            <a:r>
              <a:rPr kumimoji="0" lang="en-US" b="0" i="0" u="none" strike="noStrike" kern="0" cap="none" spc="0" normalizeH="0" baseline="0" noProof="0" dirty="0">
                <a:ln>
                  <a:noFill/>
                </a:ln>
                <a:solidFill>
                  <a:srgbClr val="000000"/>
                </a:solidFill>
                <a:effectLst/>
                <a:uLnTx/>
                <a:uFillTx/>
                <a:latin typeface="Arial"/>
                <a:cs typeface="Arial"/>
                <a:sym typeface="Arial"/>
              </a:rPr>
              <a:t>, </a:t>
            </a:r>
            <a:r>
              <a:rPr kumimoji="0" lang="en-US" b="0" i="0" u="none" strike="noStrike" kern="0" cap="none" spc="0" normalizeH="0" baseline="0" noProof="0" dirty="0">
                <a:ln>
                  <a:noFill/>
                </a:ln>
                <a:solidFill>
                  <a:srgbClr val="0000FF"/>
                </a:solidFill>
                <a:effectLst/>
                <a:uLnTx/>
                <a:uFillTx/>
                <a:latin typeface="Arial"/>
                <a:cs typeface="Arial"/>
                <a:sym typeface="Arial"/>
              </a:rPr>
              <a:t>NAACL’22, ACL’24</a:t>
            </a:r>
            <a:r>
              <a:rPr kumimoji="0" lang="en-US" b="0" i="0" u="none" strike="noStrike" kern="0" cap="none" spc="0" normalizeH="0" baseline="0" noProof="0" dirty="0">
                <a:ln>
                  <a:noFill/>
                </a:ln>
                <a:solidFill>
                  <a:srgbClr val="000000"/>
                </a:solidFill>
                <a:effectLst/>
                <a:uLnTx/>
                <a:uFillTx/>
                <a:latin typeface="Arial"/>
                <a:cs typeface="Arial"/>
                <a:sym typeface="Arial"/>
              </a:rPr>
              <a:t>) </a:t>
            </a:r>
          </a:p>
        </p:txBody>
      </p:sp>
      <p:sp>
        <p:nvSpPr>
          <p:cNvPr id="10" name="Rectangle 9"/>
          <p:cNvSpPr/>
          <p:nvPr/>
        </p:nvSpPr>
        <p:spPr>
          <a:xfrm>
            <a:off x="556739" y="1435267"/>
            <a:ext cx="982961"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tx1"/>
                </a:solidFill>
                <a:effectLst/>
                <a:uLnTx/>
                <a:uFillTx/>
                <a:latin typeface="Arial"/>
                <a:cs typeface="Arial"/>
                <a:sym typeface="Arial"/>
              </a:rPr>
              <a:t>Cyber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tx1"/>
                </a:solidFill>
                <a:effectLst/>
                <a:uLnTx/>
                <a:uFillTx/>
                <a:latin typeface="Arial"/>
                <a:cs typeface="Arial"/>
                <a:sym typeface="Arial"/>
              </a:rPr>
              <a:t>Safety</a:t>
            </a:r>
          </a:p>
        </p:txBody>
      </p:sp>
      <p:sp>
        <p:nvSpPr>
          <p:cNvPr id="13" name="TextBox 12"/>
          <p:cNvSpPr txBox="1"/>
          <p:nvPr/>
        </p:nvSpPr>
        <p:spPr>
          <a:xfrm>
            <a:off x="1659325" y="2485947"/>
            <a:ext cx="6427769" cy="954107"/>
          </a:xfrm>
          <a:prstGeom prst="rect">
            <a:avLst/>
          </a:prstGeom>
          <a:solidFill>
            <a:schemeClr val="tx2"/>
          </a:solidFill>
          <a:ln>
            <a:solidFill>
              <a:schemeClr val="tx1"/>
            </a:solidFill>
          </a:ln>
        </p:spPr>
        <p:txBody>
          <a:bodyPr wrap="square" rtlCol="0">
            <a:spAutoFit/>
          </a:bodyPr>
          <a:lstStyle/>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Dialog generation (</a:t>
            </a:r>
            <a:r>
              <a:rPr kumimoji="0" lang="en-US" b="0" i="0" u="none" strike="noStrike" kern="0" cap="none" spc="0" normalizeH="0" baseline="0" noProof="0" dirty="0">
                <a:ln>
                  <a:noFill/>
                </a:ln>
                <a:solidFill>
                  <a:srgbClr val="0000FF"/>
                </a:solidFill>
                <a:effectLst/>
                <a:uLnTx/>
                <a:uFillTx/>
                <a:latin typeface="Arial"/>
                <a:cs typeface="Arial"/>
                <a:sym typeface="Arial"/>
              </a:rPr>
              <a:t>SIGKDD’23</a:t>
            </a:r>
            <a:r>
              <a:rPr kumimoji="0" lang="en-US" b="0" i="0" u="none" strike="noStrike" kern="0" cap="none" spc="0" normalizeH="0" baseline="0" noProof="0" dirty="0">
                <a:ln>
                  <a:noFill/>
                </a:ln>
                <a:solidFill>
                  <a:srgbClr val="000000"/>
                </a:solidFill>
                <a:effectLst/>
                <a:uLnTx/>
                <a:uFillTx/>
                <a:latin typeface="Arial"/>
                <a:cs typeface="Arial"/>
                <a:sym typeface="Arial"/>
              </a:rPr>
              <a:t>)</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Summarization (</a:t>
            </a:r>
            <a:r>
              <a:rPr kumimoji="0" lang="en-US" b="0" i="0" u="none" strike="noStrike" kern="0" cap="none" spc="0" normalizeH="0" baseline="0" noProof="0" dirty="0">
                <a:ln>
                  <a:noFill/>
                </a:ln>
                <a:solidFill>
                  <a:srgbClr val="0000FF"/>
                </a:solidFill>
                <a:effectLst/>
                <a:uLnTx/>
                <a:uFillTx/>
                <a:latin typeface="Arial"/>
                <a:cs typeface="Arial"/>
                <a:sym typeface="Arial"/>
              </a:rPr>
              <a:t>WWW’21, ICWSM’22, JMIR’24</a:t>
            </a:r>
            <a:r>
              <a:rPr kumimoji="0" lang="en-US" b="0" i="0" u="none" strike="noStrike" kern="0" cap="none" spc="0" normalizeH="0" baseline="0" noProof="0" dirty="0">
                <a:ln>
                  <a:noFill/>
                </a:ln>
                <a:solidFill>
                  <a:srgbClr val="000000"/>
                </a:solidFill>
                <a:effectLst/>
                <a:uLnTx/>
                <a:uFillTx/>
                <a:latin typeface="Arial"/>
                <a:cs typeface="Arial"/>
                <a:sym typeface="Arial"/>
              </a:rPr>
              <a:t>)</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latin typeface="Arial"/>
                <a:cs typeface="Arial"/>
                <a:sym typeface="Arial"/>
              </a:rPr>
              <a:t>Dialogue-act classification (</a:t>
            </a:r>
            <a:r>
              <a:rPr kumimoji="0" lang="en-US" b="0" i="0" u="none" strike="noStrike" kern="0" cap="none" spc="0" normalizeH="0" baseline="0" noProof="0" dirty="0">
                <a:ln>
                  <a:noFill/>
                </a:ln>
                <a:solidFill>
                  <a:srgbClr val="0000FF"/>
                </a:solidFill>
                <a:effectLst/>
                <a:uLnTx/>
                <a:uFillTx/>
                <a:latin typeface="Arial"/>
                <a:cs typeface="Arial"/>
                <a:sym typeface="Arial"/>
              </a:rPr>
              <a:t>WSDM’22</a:t>
            </a:r>
            <a:r>
              <a:rPr kumimoji="0" lang="en-US" b="0" i="0" u="none" strike="noStrike" kern="0" cap="none" spc="0" normalizeH="0" baseline="0" noProof="0" dirty="0">
                <a:ln>
                  <a:noFill/>
                </a:ln>
                <a:solidFill>
                  <a:srgbClr val="000000"/>
                </a:solidFill>
                <a:effectLst/>
                <a:uLnTx/>
                <a:uFillTx/>
                <a:latin typeface="Arial"/>
                <a:cs typeface="Arial"/>
                <a:sym typeface="Arial"/>
              </a:rPr>
              <a:t>)</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a:t>Personalization</a:t>
            </a:r>
            <a:r>
              <a:rPr kumimoji="0" lang="en-US" b="0" i="0" u="none" strike="noStrike" kern="0" cap="none" spc="0" normalizeH="0" baseline="0" noProof="0" dirty="0">
                <a:ln>
                  <a:noFill/>
                </a:ln>
                <a:solidFill>
                  <a:srgbClr val="000000"/>
                </a:solidFill>
                <a:effectLst/>
                <a:uLnTx/>
                <a:uFillTx/>
                <a:latin typeface="Arial"/>
                <a:cs typeface="Arial"/>
                <a:sym typeface="Arial"/>
              </a:rPr>
              <a:t> </a:t>
            </a:r>
            <a:r>
              <a:rPr kumimoji="0" lang="en-US" b="0" i="0" u="none" strike="noStrike" kern="0" cap="none" spc="0" normalizeH="0" baseline="0" noProof="0" dirty="0">
                <a:ln>
                  <a:noFill/>
                </a:ln>
                <a:solidFill>
                  <a:srgbClr val="0000FF"/>
                </a:solidFill>
                <a:effectLst/>
                <a:uLnTx/>
                <a:uFillTx/>
                <a:latin typeface="Arial"/>
                <a:cs typeface="Arial"/>
                <a:sym typeface="Arial"/>
              </a:rPr>
              <a:t>(EMNLP’23)</a:t>
            </a:r>
          </a:p>
        </p:txBody>
      </p:sp>
      <p:sp>
        <p:nvSpPr>
          <p:cNvPr id="14" name="Rectangle 13"/>
          <p:cNvSpPr/>
          <p:nvPr/>
        </p:nvSpPr>
        <p:spPr>
          <a:xfrm>
            <a:off x="556739" y="2623234"/>
            <a:ext cx="145105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tx1"/>
                </a:solidFill>
                <a:effectLst/>
                <a:uLnTx/>
                <a:uFillTx/>
                <a:latin typeface="Arial"/>
                <a:cs typeface="Arial"/>
                <a:sym typeface="Arial"/>
              </a:rPr>
              <a:t>Mental Health</a:t>
            </a:r>
          </a:p>
        </p:txBody>
      </p:sp>
      <p:sp>
        <p:nvSpPr>
          <p:cNvPr id="19" name="TextBox 18"/>
          <p:cNvSpPr txBox="1"/>
          <p:nvPr/>
        </p:nvSpPr>
        <p:spPr>
          <a:xfrm>
            <a:off x="7874040" y="652280"/>
            <a:ext cx="1210871" cy="1384995"/>
          </a:xfrm>
          <a:prstGeom prst="rect">
            <a:avLst/>
          </a:prstGeom>
          <a:solidFill>
            <a:schemeClr val="accent4">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Sponsors: </a:t>
            </a:r>
            <a:r>
              <a:rPr kumimoji="0" lang="en-US" sz="1200" i="0" u="none" strike="noStrike" kern="0" cap="none" spc="0" normalizeH="0" baseline="0" noProof="0" dirty="0">
                <a:ln>
                  <a:noFill/>
                </a:ln>
                <a:solidFill>
                  <a:srgbClr val="000000"/>
                </a:solidFill>
                <a:effectLst/>
                <a:uLnTx/>
                <a:uFillTx/>
                <a:latin typeface="Arial"/>
                <a:cs typeface="Arial"/>
                <a:sym typeface="Arial"/>
              </a:rPr>
              <a:t>Google,</a:t>
            </a:r>
            <a:r>
              <a:rPr kumimoji="0" lang="en-US" sz="1200" b="1"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a:ln>
                  <a:noFill/>
                </a:ln>
                <a:solidFill>
                  <a:srgbClr val="000000"/>
                </a:solidFill>
                <a:effectLst/>
                <a:uLnTx/>
                <a:uFillTx/>
                <a:latin typeface="Arial"/>
                <a:cs typeface="Arial"/>
                <a:sym typeface="Arial"/>
              </a:rPr>
              <a:t>Logically, LinkedIn, Wipro, Accenture, DST, SERB</a:t>
            </a:r>
          </a:p>
        </p:txBody>
      </p:sp>
      <p:sp>
        <p:nvSpPr>
          <p:cNvPr id="21" name="TextBox 20"/>
          <p:cNvSpPr txBox="1"/>
          <p:nvPr/>
        </p:nvSpPr>
        <p:spPr>
          <a:xfrm>
            <a:off x="1661252" y="3644952"/>
            <a:ext cx="6427769" cy="954107"/>
          </a:xfrm>
          <a:prstGeom prst="rect">
            <a:avLst/>
          </a:prstGeom>
          <a:solidFill>
            <a:schemeClr val="tx2"/>
          </a:solidFill>
          <a:ln>
            <a:solidFill>
              <a:schemeClr val="tx1"/>
            </a:solidFill>
          </a:ln>
        </p:spPr>
        <p:txBody>
          <a:bodyPr wrap="square" rtlCol="0">
            <a:spAutoFit/>
          </a:bodyPr>
          <a:lstStyle/>
          <a:p>
            <a:pPr marL="285750" lvl="1" indent="-285750">
              <a:buFont typeface="Arial" panose="020B0604020202020204" pitchFamily="34" charset="0"/>
              <a:buChar char="•"/>
              <a:defRPr/>
            </a:pPr>
            <a:r>
              <a:rPr lang="en-US" dirty="0"/>
              <a:t>Poverty estimation </a:t>
            </a:r>
            <a:r>
              <a:rPr kumimoji="0" lang="en-US" b="0" i="0" u="none" strike="noStrike" kern="0" cap="none" spc="0" normalizeH="0" baseline="0" noProof="0" dirty="0">
                <a:ln>
                  <a:noFill/>
                </a:ln>
                <a:solidFill>
                  <a:srgbClr val="000000"/>
                </a:solidFill>
                <a:effectLst/>
                <a:uLnTx/>
                <a:uFillTx/>
                <a:sym typeface="Arial"/>
              </a:rPr>
              <a:t>(</a:t>
            </a:r>
            <a:r>
              <a:rPr kumimoji="0" lang="en-US" b="0" i="0" u="none" strike="noStrike" kern="0" cap="none" spc="0" normalizeH="0" baseline="0" noProof="0" dirty="0">
                <a:ln>
                  <a:noFill/>
                </a:ln>
                <a:solidFill>
                  <a:srgbClr val="0000FF"/>
                </a:solidFill>
                <a:effectLst/>
                <a:uLnTx/>
                <a:uFillTx/>
                <a:sym typeface="Arial"/>
              </a:rPr>
              <a:t>IJCAI’23 -- </a:t>
            </a:r>
            <a:r>
              <a:rPr lang="en-US" sz="1200" dirty="0">
                <a:solidFill>
                  <a:srgbClr val="FF0000"/>
                </a:solidFill>
              </a:rPr>
              <a:t>AI for Social Goods Award</a:t>
            </a:r>
            <a:r>
              <a:rPr kumimoji="0" lang="en-US" b="0" i="0" u="none" strike="noStrike" kern="0" cap="none" spc="0" normalizeH="0" baseline="0" noProof="0" dirty="0">
                <a:ln>
                  <a:noFill/>
                </a:ln>
                <a:solidFill>
                  <a:srgbClr val="000000"/>
                </a:solidFill>
                <a:effectLst/>
                <a:uLnTx/>
                <a:uFillTx/>
                <a:sym typeface="Arial"/>
              </a:rPr>
              <a:t>)</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sym typeface="Arial"/>
              </a:rPr>
              <a:t>AI Avatar</a:t>
            </a:r>
            <a:r>
              <a:rPr kumimoji="0" lang="en-US" b="0" i="0" u="none" strike="noStrike" kern="0" cap="none" spc="0" normalizeH="0" noProof="0" dirty="0">
                <a:ln>
                  <a:noFill/>
                </a:ln>
                <a:solidFill>
                  <a:srgbClr val="000000"/>
                </a:solidFill>
                <a:effectLst/>
                <a:uLnTx/>
                <a:uFillTx/>
                <a:sym typeface="Arial"/>
              </a:rPr>
              <a:t> for sex education in Rural India</a:t>
            </a:r>
            <a:r>
              <a:rPr kumimoji="0" lang="en-US" b="0" i="0" u="none" strike="noStrike" kern="0" cap="none" spc="0" normalizeH="0" baseline="0" noProof="0" dirty="0">
                <a:ln>
                  <a:noFill/>
                </a:ln>
                <a:solidFill>
                  <a:srgbClr val="000000"/>
                </a:solidFill>
                <a:effectLst/>
                <a:uLnTx/>
                <a:uFillTx/>
                <a:sym typeface="Arial"/>
              </a:rPr>
              <a:t> (</a:t>
            </a:r>
            <a:r>
              <a:rPr kumimoji="0" lang="en-US" b="0" i="0" u="none" strike="noStrike" kern="0" cap="none" spc="0" normalizeH="0" baseline="0" noProof="0" dirty="0">
                <a:ln>
                  <a:noFill/>
                </a:ln>
                <a:solidFill>
                  <a:srgbClr val="0000FF"/>
                </a:solidFill>
                <a:effectLst/>
                <a:uLnTx/>
                <a:uFillTx/>
                <a:sym typeface="Arial"/>
              </a:rPr>
              <a:t>IJCAI’24</a:t>
            </a:r>
            <a:r>
              <a:rPr kumimoji="0" lang="en-US" b="0" i="0" u="none" strike="noStrike" kern="0" cap="none" spc="0" normalizeH="0" baseline="0" noProof="0" dirty="0">
                <a:ln>
                  <a:noFill/>
                </a:ln>
                <a:solidFill>
                  <a:srgbClr val="000000"/>
                </a:solidFill>
                <a:effectLst/>
                <a:uLnTx/>
                <a:uFillTx/>
                <a:sym typeface="Arial"/>
              </a:rPr>
              <a:t>)</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b="0" i="0" u="none" strike="noStrike" kern="0" cap="none" spc="0" normalizeH="0" baseline="0" noProof="0" dirty="0">
                <a:ln>
                  <a:noFill/>
                </a:ln>
                <a:solidFill>
                  <a:srgbClr val="000000"/>
                </a:solidFill>
                <a:effectLst/>
                <a:uLnTx/>
                <a:uFillTx/>
                <a:sym typeface="Arial"/>
              </a:rPr>
              <a:t>LLMs</a:t>
            </a:r>
            <a:r>
              <a:rPr kumimoji="0" lang="en-US" b="0" i="0" u="none" strike="noStrike" kern="0" cap="none" spc="0" normalizeH="0" noProof="0" dirty="0">
                <a:ln>
                  <a:noFill/>
                </a:ln>
                <a:solidFill>
                  <a:srgbClr val="000000"/>
                </a:solidFill>
                <a:effectLst/>
                <a:uLnTx/>
                <a:uFillTx/>
                <a:sym typeface="Arial"/>
              </a:rPr>
              <a:t> for climate</a:t>
            </a:r>
            <a:r>
              <a:rPr kumimoji="0" lang="en-US" b="0" i="0" u="none" strike="noStrike" kern="0" cap="none" spc="0" normalizeH="0" baseline="0" noProof="0" dirty="0">
                <a:ln>
                  <a:noFill/>
                </a:ln>
                <a:solidFill>
                  <a:srgbClr val="000000"/>
                </a:solidFill>
                <a:effectLst/>
                <a:uLnTx/>
                <a:uFillTx/>
                <a:sym typeface="Arial"/>
              </a:rPr>
              <a:t> (</a:t>
            </a:r>
            <a:r>
              <a:rPr kumimoji="0" lang="en-US" b="0" i="0" u="none" strike="noStrike" kern="0" cap="none" spc="0" normalizeH="0" baseline="0" noProof="0" dirty="0">
                <a:ln>
                  <a:noFill/>
                </a:ln>
                <a:solidFill>
                  <a:srgbClr val="0000FF"/>
                </a:solidFill>
                <a:effectLst/>
                <a:uLnTx/>
                <a:uFillTx/>
                <a:sym typeface="Arial"/>
              </a:rPr>
              <a:t>Sci. </a:t>
            </a:r>
            <a:r>
              <a:rPr lang="en-US" noProof="0" dirty="0">
                <a:solidFill>
                  <a:srgbClr val="0000FF"/>
                </a:solidFill>
              </a:rPr>
              <a:t>Rep.’24</a:t>
            </a:r>
            <a:r>
              <a:rPr kumimoji="0" lang="en-US" b="0" i="0" u="none" strike="noStrike" kern="0" cap="none" spc="0" normalizeH="0" baseline="0" noProof="0" dirty="0">
                <a:ln>
                  <a:noFill/>
                </a:ln>
                <a:solidFill>
                  <a:srgbClr val="000000"/>
                </a:solidFill>
                <a:effectLst/>
                <a:uLnTx/>
                <a:uFillTx/>
                <a:sym typeface="Arial"/>
              </a:rPr>
              <a:t>) </a:t>
            </a:r>
          </a:p>
          <a:p>
            <a:pPr marL="285750" marR="0" lvl="1"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a:t>Taxonomy expansion for e-commerce</a:t>
            </a:r>
          </a:p>
        </p:txBody>
      </p:sp>
      <p:sp>
        <p:nvSpPr>
          <p:cNvPr id="22" name="Rectangle 21"/>
          <p:cNvSpPr/>
          <p:nvPr/>
        </p:nvSpPr>
        <p:spPr>
          <a:xfrm>
            <a:off x="556739" y="3583396"/>
            <a:ext cx="1451054"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tx1"/>
                </a:solidFill>
                <a:effectLst/>
                <a:uLnTx/>
                <a:uFillTx/>
                <a:latin typeface="Arial"/>
                <a:cs typeface="Arial"/>
                <a:sym typeface="Arial"/>
              </a:rPr>
              <a:t>AI for Social</a:t>
            </a:r>
            <a:r>
              <a:rPr kumimoji="0" lang="en-US" sz="2000" b="1" i="0" u="none" strike="noStrike" kern="0" cap="none" spc="0" normalizeH="0" noProof="0" dirty="0">
                <a:ln>
                  <a:noFill/>
                </a:ln>
                <a:solidFill>
                  <a:schemeClr val="tx1"/>
                </a:solidFill>
                <a:effectLst/>
                <a:uLnTx/>
                <a:uFillTx/>
                <a:latin typeface="Arial"/>
                <a:cs typeface="Arial"/>
                <a:sym typeface="Arial"/>
              </a:rPr>
              <a:t> Goods</a:t>
            </a:r>
            <a:endParaRPr kumimoji="0" lang="en-US" sz="2000" b="1" i="0" u="none" strike="noStrike" kern="0" cap="none" spc="0" normalizeH="0" baseline="0" noProof="0" dirty="0">
              <a:ln>
                <a:noFill/>
              </a:ln>
              <a:solidFill>
                <a:schemeClr val="tx1"/>
              </a:solidFill>
              <a:effectLst/>
              <a:uLnTx/>
              <a:uFillTx/>
              <a:latin typeface="Arial"/>
              <a:cs typeface="Arial"/>
              <a:sym typeface="Arial"/>
            </a:endParaRPr>
          </a:p>
        </p:txBody>
      </p:sp>
      <p:sp>
        <p:nvSpPr>
          <p:cNvPr id="23" name="TextBox 22"/>
          <p:cNvSpPr txBox="1"/>
          <p:nvPr/>
        </p:nvSpPr>
        <p:spPr>
          <a:xfrm>
            <a:off x="7366742" y="2555622"/>
            <a:ext cx="1654629" cy="461665"/>
          </a:xfrm>
          <a:prstGeom prst="rect">
            <a:avLst/>
          </a:prstGeom>
          <a:solidFill>
            <a:schemeClr val="accent4">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Sponsors: </a:t>
            </a:r>
            <a:r>
              <a:rPr kumimoji="0" lang="en-US" sz="1200" b="0" i="0" u="none" strike="noStrike" kern="0" cap="none" spc="0" normalizeH="0" baseline="0" noProof="0" dirty="0" err="1">
                <a:ln>
                  <a:noFill/>
                </a:ln>
                <a:solidFill>
                  <a:srgbClr val="000000"/>
                </a:solidFill>
                <a:effectLst/>
                <a:uLnTx/>
                <a:uFillTx/>
                <a:latin typeface="Arial"/>
                <a:cs typeface="Arial"/>
                <a:sym typeface="Arial"/>
              </a:rPr>
              <a:t>mpathic</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iHub</a:t>
            </a:r>
            <a:r>
              <a:rPr kumimoji="0" lang="en-US" sz="1200" b="0" i="0" u="none" strike="noStrike" kern="0" cap="none" spc="0" normalizeH="0" baseline="0" noProof="0" dirty="0">
                <a:ln>
                  <a:noFill/>
                </a:ln>
                <a:solidFill>
                  <a:srgbClr val="000000"/>
                </a:solidFill>
                <a:effectLst/>
                <a:uLnTx/>
                <a:uFillTx/>
                <a:latin typeface="Arial"/>
                <a:cs typeface="Arial"/>
                <a:sym typeface="Arial"/>
              </a:rPr>
              <a:t> </a:t>
            </a:r>
            <a:r>
              <a:rPr kumimoji="0" lang="en-US" sz="1200" b="0" i="0" u="none" strike="noStrike" kern="0" cap="none" spc="0" normalizeH="0" baseline="0" noProof="0" dirty="0" err="1">
                <a:ln>
                  <a:noFill/>
                </a:ln>
                <a:solidFill>
                  <a:srgbClr val="000000"/>
                </a:solidFill>
                <a:effectLst/>
                <a:uLnTx/>
                <a:uFillTx/>
                <a:latin typeface="Arial"/>
                <a:cs typeface="Arial"/>
                <a:sym typeface="Arial"/>
              </a:rPr>
              <a:t>Anubhuti</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7955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21" grpId="0" animBg="1"/>
      <p:bldP spid="22" grpId="0"/>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g10488cb4f01_2_23"/>
          <p:cNvSpPr txBox="1"/>
          <p:nvPr/>
        </p:nvSpPr>
        <p:spPr>
          <a:xfrm>
            <a:off x="1662992" y="3266681"/>
            <a:ext cx="5870100" cy="645600"/>
          </a:xfrm>
          <a:prstGeom prst="rect">
            <a:avLst/>
          </a:prstGeom>
          <a:noFill/>
          <a:ln>
            <a:noFill/>
          </a:ln>
          <a:effectLst/>
        </p:spPr>
        <p:txBody>
          <a:bodyPr spcFirstLastPara="1" wrap="square" lIns="91425" tIns="91425" rIns="91425" bIns="91425" anchor="t" anchorCtr="0">
            <a:noAutofit/>
          </a:bodyPr>
          <a:lstStyle/>
          <a:p>
            <a:pPr marL="457189" marR="0" lvl="0" indent="-342892" algn="ctr" defTabSz="914400" rtl="0" eaLnBrk="1" fontAlgn="auto" latinLnBrk="0" hangingPunct="1">
              <a:lnSpc>
                <a:spcPct val="100000"/>
              </a:lnSpc>
              <a:spcBef>
                <a:spcPts val="0"/>
              </a:spcBef>
              <a:spcAft>
                <a:spcPts val="0"/>
              </a:spcAft>
              <a:buClr>
                <a:srgbClr val="002F4A"/>
              </a:buClr>
              <a:buSzPts val="1800"/>
              <a:buFont typeface="Arial"/>
              <a:buNone/>
              <a:tabLst/>
              <a:defRPr/>
            </a:pPr>
            <a:r>
              <a:rPr lang="en-US" sz="2000" dirty="0">
                <a:solidFill>
                  <a:srgbClr val="FF0000"/>
                </a:solidFill>
                <a:latin typeface="Merriweather"/>
                <a:ea typeface="Merriweather"/>
                <a:cs typeface="Merriweather"/>
                <a:sym typeface="Merriweather"/>
              </a:rPr>
              <a:t>Questions?</a:t>
            </a:r>
          </a:p>
        </p:txBody>
      </p:sp>
      <p:sp>
        <p:nvSpPr>
          <p:cNvPr id="369" name="Google Shape;369;g10488cb4f01_2_23"/>
          <p:cNvSpPr/>
          <p:nvPr/>
        </p:nvSpPr>
        <p:spPr>
          <a:xfrm>
            <a:off x="397876" y="4548038"/>
            <a:ext cx="23016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sng" strike="noStrike" kern="0" cap="none" spc="0" normalizeH="0" baseline="0" noProof="0" dirty="0">
                <a:ln>
                  <a:noFill/>
                </a:ln>
                <a:solidFill>
                  <a:srgbClr val="31394D"/>
                </a:solidFill>
                <a:effectLst/>
                <a:uLnTx/>
                <a:uFillTx/>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http://lcs2.iiitd.edu.in</a:t>
            </a:r>
            <a:endParaRPr kumimoji="0" sz="1200" b="0" i="0" u="none" strike="noStrike" kern="0" cap="none" spc="0" normalizeH="0" baseline="0" noProof="0" dirty="0">
              <a:ln>
                <a:noFill/>
              </a:ln>
              <a:solidFill>
                <a:srgbClr val="31394D"/>
              </a:solidFill>
              <a:effectLst/>
              <a:uLnTx/>
              <a:uFillTx/>
              <a:latin typeface="Merriweather"/>
              <a:ea typeface="Merriweather"/>
              <a:cs typeface="Merriweather"/>
              <a:sym typeface="Merriweather"/>
            </a:endParaRPr>
          </a:p>
        </p:txBody>
      </p:sp>
      <p:sp>
        <p:nvSpPr>
          <p:cNvPr id="370" name="Google Shape;370;g10488cb4f01_2_23"/>
          <p:cNvSpPr/>
          <p:nvPr/>
        </p:nvSpPr>
        <p:spPr>
          <a:xfrm>
            <a:off x="7399800" y="4548013"/>
            <a:ext cx="10668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none" strike="noStrike" kern="0" cap="none" spc="0" normalizeH="0" baseline="0" noProof="0">
                <a:ln>
                  <a:noFill/>
                </a:ln>
                <a:solidFill>
                  <a:srgbClr val="212529"/>
                </a:solidFill>
                <a:effectLst/>
                <a:uLnTx/>
                <a:uFillTx/>
                <a:latin typeface="Merriweather"/>
                <a:ea typeface="Merriweather"/>
                <a:cs typeface="Merriweather"/>
                <a:sym typeface="Merriweather"/>
              </a:rPr>
              <a:t>@lcs2iiitd</a:t>
            </a:r>
            <a:endParaRPr kumimoji="0" sz="1200" b="1" i="0" u="none" strike="noStrike" kern="0" cap="none" spc="0" normalizeH="0" baseline="0" noProof="0">
              <a:ln>
                <a:noFill/>
              </a:ln>
              <a:solidFill>
                <a:srgbClr val="212529"/>
              </a:solidFill>
              <a:effectLst/>
              <a:uLnTx/>
              <a:uFillTx/>
              <a:latin typeface="Merriweather"/>
              <a:ea typeface="Merriweather"/>
              <a:cs typeface="Merriweather"/>
              <a:sym typeface="Merriweather"/>
            </a:endParaRPr>
          </a:p>
        </p:txBody>
      </p:sp>
      <p:pic>
        <p:nvPicPr>
          <p:cNvPr id="371" name="Google Shape;371;g10488cb4f01_2_23"/>
          <p:cNvPicPr preferRelativeResize="0"/>
          <p:nvPr/>
        </p:nvPicPr>
        <p:blipFill>
          <a:blip r:embed="rId4">
            <a:alphaModFix/>
          </a:blip>
          <a:stretch>
            <a:fillRect/>
          </a:stretch>
        </p:blipFill>
        <p:spPr>
          <a:xfrm>
            <a:off x="108663" y="4543401"/>
            <a:ext cx="318847" cy="300175"/>
          </a:xfrm>
          <a:prstGeom prst="rect">
            <a:avLst/>
          </a:prstGeom>
          <a:noFill/>
          <a:ln>
            <a:noFill/>
          </a:ln>
        </p:spPr>
      </p:pic>
      <p:pic>
        <p:nvPicPr>
          <p:cNvPr id="372" name="Google Shape;372;g10488cb4f01_2_23"/>
          <p:cNvPicPr preferRelativeResize="0"/>
          <p:nvPr/>
        </p:nvPicPr>
        <p:blipFill>
          <a:blip r:embed="rId5">
            <a:alphaModFix/>
          </a:blip>
          <a:stretch>
            <a:fillRect/>
          </a:stretch>
        </p:blipFill>
        <p:spPr>
          <a:xfrm>
            <a:off x="7083852" y="4520576"/>
            <a:ext cx="393598" cy="393598"/>
          </a:xfrm>
          <a:prstGeom prst="rect">
            <a:avLst/>
          </a:prstGeom>
          <a:noFill/>
          <a:ln>
            <a:noFill/>
          </a:ln>
        </p:spPr>
      </p:pic>
      <p:pic>
        <p:nvPicPr>
          <p:cNvPr id="373" name="Google Shape;373;g10488cb4f01_2_23"/>
          <p:cNvPicPr preferRelativeResize="0"/>
          <p:nvPr/>
        </p:nvPicPr>
        <p:blipFill>
          <a:blip r:embed="rId6">
            <a:alphaModFix/>
          </a:blip>
          <a:stretch>
            <a:fillRect/>
          </a:stretch>
        </p:blipFill>
        <p:spPr>
          <a:xfrm>
            <a:off x="5212888" y="4504626"/>
            <a:ext cx="425525" cy="425525"/>
          </a:xfrm>
          <a:prstGeom prst="rect">
            <a:avLst/>
          </a:prstGeom>
          <a:noFill/>
          <a:ln>
            <a:noFill/>
          </a:ln>
        </p:spPr>
      </p:pic>
      <p:sp>
        <p:nvSpPr>
          <p:cNvPr id="374" name="Google Shape;374;g10488cb4f01_2_23"/>
          <p:cNvSpPr/>
          <p:nvPr/>
        </p:nvSpPr>
        <p:spPr>
          <a:xfrm>
            <a:off x="3419850" y="4548038"/>
            <a:ext cx="13776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none" strike="noStrike" kern="0" cap="none" spc="0" normalizeH="0" baseline="0" noProof="0">
                <a:ln>
                  <a:noFill/>
                </a:ln>
                <a:solidFill>
                  <a:srgbClr val="212529"/>
                </a:solidFill>
                <a:effectLst/>
                <a:uLnTx/>
                <a:uFillTx/>
                <a:latin typeface="Merriweather"/>
                <a:ea typeface="Merriweather"/>
                <a:cs typeface="Merriweather"/>
                <a:sym typeface="Merriweather"/>
              </a:rPr>
              <a:t>@lcs2-iiitd</a:t>
            </a:r>
            <a:endParaRPr kumimoji="0" sz="1200" b="1" i="0" u="none" strike="noStrike" kern="0" cap="none" spc="0" normalizeH="0" baseline="0" noProof="0">
              <a:ln>
                <a:noFill/>
              </a:ln>
              <a:solidFill>
                <a:srgbClr val="212529"/>
              </a:solidFill>
              <a:effectLst/>
              <a:uLnTx/>
              <a:uFillTx/>
              <a:latin typeface="Merriweather"/>
              <a:ea typeface="Merriweather"/>
              <a:cs typeface="Merriweather"/>
              <a:sym typeface="Merriweather"/>
            </a:endParaRPr>
          </a:p>
        </p:txBody>
      </p:sp>
      <p:pic>
        <p:nvPicPr>
          <p:cNvPr id="375" name="Google Shape;375;g10488cb4f01_2_23"/>
          <p:cNvPicPr preferRelativeResize="0"/>
          <p:nvPr/>
        </p:nvPicPr>
        <p:blipFill>
          <a:blip r:embed="rId7">
            <a:alphaModFix/>
          </a:blip>
          <a:stretch>
            <a:fillRect/>
          </a:stretch>
        </p:blipFill>
        <p:spPr>
          <a:xfrm>
            <a:off x="3025950" y="4504628"/>
            <a:ext cx="425524" cy="425505"/>
          </a:xfrm>
          <a:prstGeom prst="rect">
            <a:avLst/>
          </a:prstGeom>
          <a:noFill/>
          <a:ln>
            <a:noFill/>
          </a:ln>
        </p:spPr>
      </p:pic>
      <p:sp>
        <p:nvSpPr>
          <p:cNvPr id="376" name="Google Shape;376;g10488cb4f01_2_23"/>
          <p:cNvSpPr/>
          <p:nvPr/>
        </p:nvSpPr>
        <p:spPr>
          <a:xfrm>
            <a:off x="5638400" y="4548038"/>
            <a:ext cx="10668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none" strike="noStrike" kern="0" cap="none" spc="0" normalizeH="0" baseline="0" noProof="0">
                <a:ln>
                  <a:noFill/>
                </a:ln>
                <a:solidFill>
                  <a:srgbClr val="212529"/>
                </a:solidFill>
                <a:effectLst/>
                <a:uLnTx/>
                <a:uFillTx/>
                <a:latin typeface="Merriweather"/>
                <a:ea typeface="Merriweather"/>
                <a:cs typeface="Merriweather"/>
                <a:sym typeface="Merriweather"/>
              </a:rPr>
              <a:t>@lcs2iiitd</a:t>
            </a:r>
            <a:endParaRPr kumimoji="0" sz="1200" b="1" i="0" u="none" strike="noStrike" kern="0" cap="none" spc="0" normalizeH="0" baseline="0" noProof="0">
              <a:ln>
                <a:noFill/>
              </a:ln>
              <a:solidFill>
                <a:srgbClr val="212529"/>
              </a:solidFill>
              <a:effectLst/>
              <a:uLnTx/>
              <a:uFillTx/>
              <a:latin typeface="Merriweather"/>
              <a:ea typeface="Merriweather"/>
              <a:cs typeface="Merriweather"/>
              <a:sym typeface="Merriweather"/>
            </a:endParaRPr>
          </a:p>
        </p:txBody>
      </p:sp>
      <p:pic>
        <p:nvPicPr>
          <p:cNvPr id="3074" name="Picture 2" descr="No description availa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526" y="526873"/>
            <a:ext cx="8015288" cy="2714625"/>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68;g10488cb4f01_2_23"/>
          <p:cNvSpPr/>
          <p:nvPr/>
        </p:nvSpPr>
        <p:spPr>
          <a:xfrm>
            <a:off x="-575" y="4172600"/>
            <a:ext cx="9144000" cy="9708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cs typeface="Arial"/>
              <a:sym typeface="Arial"/>
            </a:endParaRPr>
          </a:p>
        </p:txBody>
      </p:sp>
      <p:pic>
        <p:nvPicPr>
          <p:cNvPr id="14" name="Google Shape;347;g10488cb4f01_3_129"/>
          <p:cNvPicPr preferRelativeResize="0"/>
          <p:nvPr/>
        </p:nvPicPr>
        <p:blipFill rotWithShape="1">
          <a:blip r:embed="rId9">
            <a:alphaModFix/>
          </a:blip>
          <a:srcRect/>
          <a:stretch/>
        </p:blipFill>
        <p:spPr>
          <a:xfrm>
            <a:off x="1037497" y="4487162"/>
            <a:ext cx="534244" cy="534244"/>
          </a:xfrm>
          <a:prstGeom prst="rect">
            <a:avLst/>
          </a:prstGeom>
          <a:noFill/>
          <a:ln>
            <a:noFill/>
          </a:ln>
        </p:spPr>
      </p:pic>
      <p:pic>
        <p:nvPicPr>
          <p:cNvPr id="15" name="Google Shape;350;g10488cb4f01_3_129"/>
          <p:cNvPicPr preferRelativeResize="0"/>
          <p:nvPr/>
        </p:nvPicPr>
        <p:blipFill>
          <a:blip r:embed="rId10">
            <a:alphaModFix/>
          </a:blip>
          <a:stretch>
            <a:fillRect/>
          </a:stretch>
        </p:blipFill>
        <p:spPr>
          <a:xfrm>
            <a:off x="85702" y="4552069"/>
            <a:ext cx="429524" cy="429524"/>
          </a:xfrm>
          <a:prstGeom prst="rect">
            <a:avLst/>
          </a:prstGeom>
          <a:noFill/>
          <a:ln>
            <a:noFill/>
          </a:ln>
        </p:spPr>
      </p:pic>
      <p:pic>
        <p:nvPicPr>
          <p:cNvPr id="16" name="Google Shape;351;g10488cb4f01_3_129"/>
          <p:cNvPicPr preferRelativeResize="0"/>
          <p:nvPr/>
        </p:nvPicPr>
        <p:blipFill>
          <a:blip r:embed="rId11">
            <a:alphaModFix/>
          </a:blip>
          <a:stretch>
            <a:fillRect/>
          </a:stretch>
        </p:blipFill>
        <p:spPr>
          <a:xfrm>
            <a:off x="2971036" y="4541912"/>
            <a:ext cx="1329825" cy="506974"/>
          </a:xfrm>
          <a:prstGeom prst="rect">
            <a:avLst/>
          </a:prstGeom>
          <a:noFill/>
          <a:ln>
            <a:noFill/>
          </a:ln>
        </p:spPr>
      </p:pic>
      <p:pic>
        <p:nvPicPr>
          <p:cNvPr id="17" name="Google Shape;353;g10488cb4f01_3_129"/>
          <p:cNvPicPr preferRelativeResize="0"/>
          <p:nvPr/>
        </p:nvPicPr>
        <p:blipFill>
          <a:blip r:embed="rId12">
            <a:alphaModFix/>
          </a:blip>
          <a:stretch>
            <a:fillRect/>
          </a:stretch>
        </p:blipFill>
        <p:spPr>
          <a:xfrm>
            <a:off x="1358363" y="2385374"/>
            <a:ext cx="813506" cy="457190"/>
          </a:xfrm>
          <a:prstGeom prst="rect">
            <a:avLst/>
          </a:prstGeom>
          <a:noFill/>
          <a:ln>
            <a:noFill/>
          </a:ln>
        </p:spPr>
      </p:pic>
      <p:pic>
        <p:nvPicPr>
          <p:cNvPr id="19" name="Google Shape;355;g10488cb4f01_3_129"/>
          <p:cNvPicPr preferRelativeResize="0"/>
          <p:nvPr/>
        </p:nvPicPr>
        <p:blipFill>
          <a:blip r:embed="rId13">
            <a:alphaModFix/>
          </a:blip>
          <a:stretch>
            <a:fillRect/>
          </a:stretch>
        </p:blipFill>
        <p:spPr>
          <a:xfrm>
            <a:off x="4505755" y="4565849"/>
            <a:ext cx="1005170" cy="401963"/>
          </a:xfrm>
          <a:prstGeom prst="rect">
            <a:avLst/>
          </a:prstGeom>
          <a:noFill/>
          <a:ln>
            <a:noFill/>
          </a:ln>
        </p:spPr>
      </p:pic>
      <p:pic>
        <p:nvPicPr>
          <p:cNvPr id="20" name="Google Shape;356;g10488cb4f01_3_129"/>
          <p:cNvPicPr preferRelativeResize="0"/>
          <p:nvPr/>
        </p:nvPicPr>
        <p:blipFill rotWithShape="1">
          <a:blip r:embed="rId14">
            <a:alphaModFix/>
          </a:blip>
          <a:srcRect t="16111" b="13316"/>
          <a:stretch/>
        </p:blipFill>
        <p:spPr>
          <a:xfrm>
            <a:off x="7831717" y="4266879"/>
            <a:ext cx="1209005" cy="853219"/>
          </a:xfrm>
          <a:prstGeom prst="rect">
            <a:avLst/>
          </a:prstGeom>
          <a:noFill/>
          <a:ln>
            <a:noFill/>
          </a:ln>
        </p:spPr>
      </p:pic>
      <p:pic>
        <p:nvPicPr>
          <p:cNvPr id="22" name="Google Shape;358;g10488cb4f01_3_129"/>
          <p:cNvPicPr preferRelativeResize="0"/>
          <p:nvPr/>
        </p:nvPicPr>
        <p:blipFill>
          <a:blip r:embed="rId15">
            <a:alphaModFix/>
          </a:blip>
          <a:stretch>
            <a:fillRect/>
          </a:stretch>
        </p:blipFill>
        <p:spPr>
          <a:xfrm>
            <a:off x="6914672" y="4357466"/>
            <a:ext cx="879343" cy="601069"/>
          </a:xfrm>
          <a:prstGeom prst="rect">
            <a:avLst/>
          </a:prstGeom>
          <a:noFill/>
          <a:ln>
            <a:noFill/>
          </a:ln>
        </p:spPr>
      </p:pic>
      <p:sp>
        <p:nvSpPr>
          <p:cNvPr id="2" name="TextBox 1"/>
          <p:cNvSpPr txBox="1"/>
          <p:nvPr/>
        </p:nvSpPr>
        <p:spPr>
          <a:xfrm>
            <a:off x="3461321" y="4186181"/>
            <a:ext cx="339815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Thanks to our sponsors</a:t>
            </a:r>
          </a:p>
        </p:txBody>
      </p:sp>
      <p:sp>
        <p:nvSpPr>
          <p:cNvPr id="24" name="Google Shape;153;g10488cb4f01_2_82"/>
          <p:cNvSpPr/>
          <p:nvPr/>
        </p:nvSpPr>
        <p:spPr>
          <a:xfrm>
            <a:off x="452677" y="3760727"/>
            <a:ext cx="23016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sng" strike="noStrike" kern="0" cap="none" spc="0" normalizeH="0" baseline="0" noProof="0" dirty="0">
                <a:ln>
                  <a:noFill/>
                </a:ln>
                <a:solidFill>
                  <a:srgbClr val="31394D"/>
                </a:solidFill>
                <a:effectLst/>
                <a:uLnTx/>
                <a:uFillTx/>
                <a:latin typeface="Proxima Nova"/>
                <a:ea typeface="Proxima Nova"/>
                <a:cs typeface="Proxima Nova"/>
                <a:sym typeface="Proxima Nova"/>
              </a:rPr>
              <a:t>http://lcs2.in</a:t>
            </a:r>
            <a:endParaRPr kumimoji="0" sz="1400" b="0" i="0" u="none" strike="noStrike" kern="0" cap="none" spc="0" normalizeH="0" baseline="0" noProof="0" dirty="0">
              <a:ln>
                <a:noFill/>
              </a:ln>
              <a:solidFill>
                <a:srgbClr val="31394D"/>
              </a:solidFill>
              <a:effectLst/>
              <a:uLnTx/>
              <a:uFillTx/>
              <a:latin typeface="Proxima Nova"/>
              <a:ea typeface="Proxima Nova"/>
              <a:cs typeface="Proxima Nova"/>
              <a:sym typeface="Proxima Nova"/>
            </a:endParaRPr>
          </a:p>
        </p:txBody>
      </p:sp>
      <p:sp>
        <p:nvSpPr>
          <p:cNvPr id="25" name="Google Shape;155;g10488cb4f01_2_82"/>
          <p:cNvSpPr/>
          <p:nvPr/>
        </p:nvSpPr>
        <p:spPr>
          <a:xfrm>
            <a:off x="7946465" y="3753757"/>
            <a:ext cx="119696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1" i="0" u="none" strike="noStrike" kern="0" cap="none" spc="0" normalizeH="0" baseline="0" noProof="0" dirty="0">
                <a:ln>
                  <a:noFill/>
                </a:ln>
                <a:solidFill>
                  <a:srgbClr val="212529"/>
                </a:solidFill>
                <a:effectLst/>
                <a:uLnTx/>
                <a:uFillTx/>
                <a:latin typeface="Proxima Nova"/>
                <a:ea typeface="Proxima Nova"/>
                <a:cs typeface="Proxima Nova"/>
                <a:sym typeface="Proxima Nova"/>
              </a:rPr>
              <a:t>@lcs2lab</a:t>
            </a:r>
            <a:endParaRPr kumimoji="0" sz="1600" b="1" i="0" u="none" strike="noStrike" kern="0" cap="none" spc="0" normalizeH="0" baseline="0" noProof="0" dirty="0">
              <a:ln>
                <a:noFill/>
              </a:ln>
              <a:solidFill>
                <a:srgbClr val="212529"/>
              </a:solidFill>
              <a:effectLst/>
              <a:uLnTx/>
              <a:uFillTx/>
              <a:latin typeface="Proxima Nova"/>
              <a:ea typeface="Proxima Nova"/>
              <a:cs typeface="Proxima Nova"/>
              <a:sym typeface="Proxima Nova"/>
            </a:endParaRPr>
          </a:p>
        </p:txBody>
      </p:sp>
      <p:pic>
        <p:nvPicPr>
          <p:cNvPr id="26" name="Google Shape;156;g10488cb4f01_2_82"/>
          <p:cNvPicPr preferRelativeResize="0"/>
          <p:nvPr/>
        </p:nvPicPr>
        <p:blipFill>
          <a:blip r:embed="rId5">
            <a:alphaModFix/>
          </a:blip>
          <a:stretch>
            <a:fillRect/>
          </a:stretch>
        </p:blipFill>
        <p:spPr>
          <a:xfrm>
            <a:off x="7681380" y="3753750"/>
            <a:ext cx="393598" cy="393598"/>
          </a:xfrm>
          <a:prstGeom prst="rect">
            <a:avLst/>
          </a:prstGeom>
          <a:noFill/>
          <a:ln>
            <a:noFill/>
          </a:ln>
        </p:spPr>
      </p:pic>
      <p:pic>
        <p:nvPicPr>
          <p:cNvPr id="27" name="Google Shape;159;g10488cb4f01_2_82"/>
          <p:cNvPicPr preferRelativeResize="0"/>
          <p:nvPr/>
        </p:nvPicPr>
        <p:blipFill>
          <a:blip r:embed="rId4">
            <a:alphaModFix/>
          </a:blip>
          <a:stretch>
            <a:fillRect/>
          </a:stretch>
        </p:blipFill>
        <p:spPr>
          <a:xfrm>
            <a:off x="181839" y="3787253"/>
            <a:ext cx="318847" cy="300175"/>
          </a:xfrm>
          <a:prstGeom prst="rect">
            <a:avLst/>
          </a:prstGeom>
          <a:noFill/>
          <a:ln>
            <a:noFill/>
          </a:ln>
        </p:spPr>
      </p:pic>
      <p:pic>
        <p:nvPicPr>
          <p:cNvPr id="3" name="Picture 2"/>
          <p:cNvPicPr>
            <a:picLocks noChangeAspect="1"/>
          </p:cNvPicPr>
          <p:nvPr/>
        </p:nvPicPr>
        <p:blipFill>
          <a:blip r:embed="rId16"/>
          <a:stretch>
            <a:fillRect/>
          </a:stretch>
        </p:blipFill>
        <p:spPr>
          <a:xfrm>
            <a:off x="1765116" y="4222968"/>
            <a:ext cx="864394" cy="235744"/>
          </a:xfrm>
          <a:prstGeom prst="rect">
            <a:avLst/>
          </a:prstGeom>
        </p:spPr>
      </p:pic>
      <p:pic>
        <p:nvPicPr>
          <p:cNvPr id="4" name="Picture 3"/>
          <p:cNvPicPr>
            <a:picLocks noChangeAspect="1"/>
          </p:cNvPicPr>
          <p:nvPr/>
        </p:nvPicPr>
        <p:blipFill>
          <a:blip r:embed="rId17"/>
          <a:stretch>
            <a:fillRect/>
          </a:stretch>
        </p:blipFill>
        <p:spPr>
          <a:xfrm>
            <a:off x="631527" y="4503871"/>
            <a:ext cx="356377" cy="500828"/>
          </a:xfrm>
          <a:prstGeom prst="rect">
            <a:avLst/>
          </a:prstGeom>
        </p:spPr>
      </p:pic>
      <p:pic>
        <p:nvPicPr>
          <p:cNvPr id="5" name="Picture 4"/>
          <p:cNvPicPr>
            <a:picLocks noChangeAspect="1"/>
          </p:cNvPicPr>
          <p:nvPr/>
        </p:nvPicPr>
        <p:blipFill>
          <a:blip r:embed="rId18"/>
          <a:stretch>
            <a:fillRect/>
          </a:stretch>
        </p:blipFill>
        <p:spPr>
          <a:xfrm>
            <a:off x="5720833" y="4327513"/>
            <a:ext cx="889819" cy="731948"/>
          </a:xfrm>
          <a:prstGeom prst="rect">
            <a:avLst/>
          </a:prstGeom>
        </p:spPr>
      </p:pic>
      <p:pic>
        <p:nvPicPr>
          <p:cNvPr id="6" name="Picture 5"/>
          <p:cNvPicPr>
            <a:picLocks noChangeAspect="1"/>
          </p:cNvPicPr>
          <p:nvPr/>
        </p:nvPicPr>
        <p:blipFill>
          <a:blip r:embed="rId19"/>
          <a:stretch>
            <a:fillRect/>
          </a:stretch>
        </p:blipFill>
        <p:spPr>
          <a:xfrm>
            <a:off x="1662992" y="4605128"/>
            <a:ext cx="1188494" cy="312047"/>
          </a:xfrm>
          <a:prstGeom prst="rect">
            <a:avLst/>
          </a:prstGeom>
        </p:spPr>
      </p:pic>
      <p:sp>
        <p:nvSpPr>
          <p:cNvPr id="29" name="Google Shape;367;g10488cb4f01_2_23"/>
          <p:cNvSpPr txBox="1"/>
          <p:nvPr/>
        </p:nvSpPr>
        <p:spPr>
          <a:xfrm>
            <a:off x="103624" y="-19076"/>
            <a:ext cx="8757507" cy="645600"/>
          </a:xfrm>
          <a:prstGeom prst="rect">
            <a:avLst/>
          </a:prstGeom>
          <a:noFill/>
          <a:ln>
            <a:noFill/>
          </a:ln>
          <a:effectLst/>
        </p:spPr>
        <p:txBody>
          <a:bodyPr spcFirstLastPara="1" wrap="square" lIns="91425" tIns="91425" rIns="91425" bIns="91425" anchor="t" anchorCtr="0">
            <a:noAutofit/>
          </a:bodyPr>
          <a:lstStyle/>
          <a:p>
            <a:pPr marL="457189" marR="0" lvl="0" indent="-342892" algn="ctr" defTabSz="914400" rtl="0" eaLnBrk="1" fontAlgn="auto" latinLnBrk="0" hangingPunct="1">
              <a:lnSpc>
                <a:spcPct val="100000"/>
              </a:lnSpc>
              <a:spcBef>
                <a:spcPts val="0"/>
              </a:spcBef>
              <a:spcAft>
                <a:spcPts val="0"/>
              </a:spcAft>
              <a:buClr>
                <a:srgbClr val="002F4A"/>
              </a:buClr>
              <a:buSzPts val="1800"/>
              <a:buFont typeface="Arial"/>
              <a:buNone/>
              <a:tabLst/>
              <a:defRPr/>
            </a:pPr>
            <a:r>
              <a:rPr kumimoji="0" lang="en-US" sz="2000" b="0" i="0" u="none" strike="noStrike" kern="0" cap="none" spc="0" normalizeH="0" baseline="0" noProof="0" dirty="0">
                <a:ln>
                  <a:noFill/>
                </a:ln>
                <a:solidFill>
                  <a:srgbClr val="0066FF"/>
                </a:solidFill>
                <a:effectLst/>
                <a:uLnTx/>
                <a:uFillTx/>
                <a:latin typeface="Merriweather"/>
                <a:ea typeface="Merriweather"/>
                <a:cs typeface="Merriweather"/>
                <a:sym typeface="Merriweather"/>
              </a:rPr>
              <a:t>Laboratory for Computational Social Systems (LCS2),</a:t>
            </a:r>
            <a:r>
              <a:rPr kumimoji="0" lang="en-US" sz="2000" b="0" i="0" u="none" strike="noStrike" kern="0" cap="none" spc="0" normalizeH="0" noProof="0" dirty="0">
                <a:ln>
                  <a:noFill/>
                </a:ln>
                <a:solidFill>
                  <a:srgbClr val="0066FF"/>
                </a:solidFill>
                <a:effectLst/>
                <a:uLnTx/>
                <a:uFillTx/>
                <a:latin typeface="Merriweather"/>
                <a:ea typeface="Merriweather"/>
                <a:cs typeface="Merriweather"/>
                <a:sym typeface="Merriweather"/>
              </a:rPr>
              <a:t> IIT Delhi</a:t>
            </a:r>
            <a:endParaRPr kumimoji="0" sz="2000" b="0" i="0" u="none" strike="noStrike" kern="0" cap="none" spc="0" normalizeH="0" baseline="0" noProof="0" dirty="0">
              <a:ln>
                <a:noFill/>
              </a:ln>
              <a:solidFill>
                <a:srgbClr val="0066FF"/>
              </a:solidFill>
              <a:effectLst/>
              <a:uLnTx/>
              <a:uFillTx/>
              <a:latin typeface="Merriweather"/>
              <a:ea typeface="Merriweather"/>
              <a:cs typeface="Merriweather"/>
              <a:sym typeface="Merriweather"/>
            </a:endParaRPr>
          </a:p>
        </p:txBody>
      </p:sp>
      <p:pic>
        <p:nvPicPr>
          <p:cNvPr id="7" name="Picture 6"/>
          <p:cNvPicPr>
            <a:picLocks noChangeAspect="1"/>
          </p:cNvPicPr>
          <p:nvPr/>
        </p:nvPicPr>
        <p:blipFill>
          <a:blip r:embed="rId20"/>
          <a:stretch>
            <a:fillRect/>
          </a:stretch>
        </p:blipFill>
        <p:spPr>
          <a:xfrm>
            <a:off x="144978" y="4256600"/>
            <a:ext cx="1159641" cy="195636"/>
          </a:xfrm>
          <a:prstGeom prst="rect">
            <a:avLst/>
          </a:prstGeom>
        </p:spPr>
      </p:pic>
      <p:sp>
        <p:nvSpPr>
          <p:cNvPr id="31" name="Google Shape;367;g10488cb4f01_2_23"/>
          <p:cNvSpPr txBox="1"/>
          <p:nvPr/>
        </p:nvSpPr>
        <p:spPr>
          <a:xfrm>
            <a:off x="1721751" y="3670555"/>
            <a:ext cx="5870100" cy="645600"/>
          </a:xfrm>
          <a:prstGeom prst="rect">
            <a:avLst/>
          </a:prstGeom>
          <a:noFill/>
          <a:ln>
            <a:noFill/>
          </a:ln>
          <a:effectLst/>
        </p:spPr>
        <p:txBody>
          <a:bodyPr spcFirstLastPara="1" wrap="square" lIns="91425" tIns="91425" rIns="91425" bIns="91425" anchor="t" anchorCtr="0">
            <a:noAutofit/>
          </a:bodyPr>
          <a:lstStyle/>
          <a:p>
            <a:pPr marL="457189" marR="0" lvl="0" indent="-342892" algn="ctr" defTabSz="914400" rtl="0" eaLnBrk="1" fontAlgn="auto" latinLnBrk="0" hangingPunct="1">
              <a:lnSpc>
                <a:spcPct val="100000"/>
              </a:lnSpc>
              <a:spcBef>
                <a:spcPts val="0"/>
              </a:spcBef>
              <a:spcAft>
                <a:spcPts val="0"/>
              </a:spcAft>
              <a:buClr>
                <a:srgbClr val="002F4A"/>
              </a:buClr>
              <a:buSzPts val="1800"/>
              <a:buFont typeface="Arial"/>
              <a:buNone/>
              <a:tabLst/>
              <a:defRPr/>
            </a:pPr>
            <a:r>
              <a:rPr lang="en-US" sz="2000" dirty="0">
                <a:solidFill>
                  <a:srgbClr val="FF0000"/>
                </a:solidFill>
                <a:latin typeface="Merriweather"/>
                <a:ea typeface="Merriweather"/>
                <a:cs typeface="Merriweather"/>
                <a:sym typeface="Merriweather"/>
              </a:rPr>
              <a:t>Hiring RA/MS/PhD/Postdocs</a:t>
            </a:r>
          </a:p>
        </p:txBody>
      </p:sp>
    </p:spTree>
    <p:extLst>
      <p:ext uri="{BB962C8B-B14F-4D97-AF65-F5344CB8AC3E}">
        <p14:creationId xmlns:p14="http://schemas.microsoft.com/office/powerpoint/2010/main" val="1072088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32638-9036-F644-0394-E686438C6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10548-5EA4-D110-4773-F152B574AC7F}"/>
              </a:ext>
            </a:extLst>
          </p:cNvPr>
          <p:cNvSpPr>
            <a:spLocks noGrp="1"/>
          </p:cNvSpPr>
          <p:nvPr>
            <p:ph type="title"/>
          </p:nvPr>
        </p:nvSpPr>
        <p:spPr/>
        <p:txBody>
          <a:bodyPr/>
          <a:lstStyle/>
          <a:p>
            <a:pPr>
              <a:lnSpc>
                <a:spcPct val="100000"/>
              </a:lnSpc>
            </a:pPr>
            <a:r>
              <a:rPr lang="en-US" dirty="0"/>
              <a:t>Scaling up isn’t always the solution</a:t>
            </a:r>
          </a:p>
        </p:txBody>
      </p:sp>
      <p:sp>
        <p:nvSpPr>
          <p:cNvPr id="3" name="Content Placeholder 2">
            <a:extLst>
              <a:ext uri="{FF2B5EF4-FFF2-40B4-BE49-F238E27FC236}">
                <a16:creationId xmlns:a16="http://schemas.microsoft.com/office/drawing/2014/main" id="{24A87698-5512-9D13-86CF-F0FC9A507FF0}"/>
              </a:ext>
            </a:extLst>
          </p:cNvPr>
          <p:cNvSpPr>
            <a:spLocks noGrp="1"/>
          </p:cNvSpPr>
          <p:nvPr>
            <p:ph idx="1"/>
          </p:nvPr>
        </p:nvSpPr>
        <p:spPr>
          <a:xfrm>
            <a:off x="5665588" y="1647334"/>
            <a:ext cx="3473888" cy="2972291"/>
          </a:xfrm>
        </p:spPr>
        <p:txBody>
          <a:bodyPr/>
          <a:lstStyle/>
          <a:p>
            <a:pPr marL="0" indent="0">
              <a:lnSpc>
                <a:spcPct val="150000"/>
              </a:lnSpc>
              <a:buNone/>
            </a:pPr>
            <a:r>
              <a:rPr lang="en-US" dirty="0"/>
              <a:t>Bigger models </a:t>
            </a:r>
            <a:r>
              <a:rPr lang="en-US" b="1" i="1" dirty="0"/>
              <a:t>don’t just </a:t>
            </a:r>
            <a:r>
              <a:rPr lang="en-US" dirty="0"/>
              <a:t>mean better results – they also mean </a:t>
            </a:r>
            <a:r>
              <a:rPr lang="en-US" dirty="0">
                <a:solidFill>
                  <a:srgbClr val="FF0000"/>
                </a:solidFill>
              </a:rPr>
              <a:t>higher energy consumption</a:t>
            </a:r>
            <a:r>
              <a:rPr lang="en-US" dirty="0"/>
              <a:t>, increased costs, and access limitations.</a:t>
            </a:r>
            <a:endParaRPr lang="en-US" dirty="0">
              <a:solidFill>
                <a:schemeClr val="accent1"/>
              </a:solidFill>
            </a:endParaRPr>
          </a:p>
        </p:txBody>
      </p:sp>
      <p:pic>
        <p:nvPicPr>
          <p:cNvPr id="5" name="Picture 4">
            <a:extLst>
              <a:ext uri="{FF2B5EF4-FFF2-40B4-BE49-F238E27FC236}">
                <a16:creationId xmlns:a16="http://schemas.microsoft.com/office/drawing/2014/main" id="{27A604A3-6229-2642-2055-D4234EF08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14" y="1647334"/>
            <a:ext cx="5005742" cy="2644209"/>
          </a:xfrm>
          <a:prstGeom prst="rect">
            <a:avLst/>
          </a:prstGeom>
        </p:spPr>
      </p:pic>
      <p:sp>
        <p:nvSpPr>
          <p:cNvPr id="6" name="TextBox 5">
            <a:extLst>
              <a:ext uri="{FF2B5EF4-FFF2-40B4-BE49-F238E27FC236}">
                <a16:creationId xmlns:a16="http://schemas.microsoft.com/office/drawing/2014/main" id="{C169CF78-C26B-14FD-4435-487C1D67450E}"/>
              </a:ext>
            </a:extLst>
          </p:cNvPr>
          <p:cNvSpPr txBox="1"/>
          <p:nvPr/>
        </p:nvSpPr>
        <p:spPr>
          <a:xfrm>
            <a:off x="332185" y="4433951"/>
            <a:ext cx="7996396" cy="213585"/>
          </a:xfrm>
          <a:prstGeom prst="rect">
            <a:avLst/>
          </a:prstGeom>
          <a:noFill/>
        </p:spPr>
        <p:txBody>
          <a:bodyPr wrap="square" rtlCol="0">
            <a:spAutoFit/>
          </a:bodyPr>
          <a:lstStyle/>
          <a:p>
            <a:pPr defTabSz="685800">
              <a:buClrTx/>
            </a:pPr>
            <a:r>
              <a:rPr lang="en-US" sz="788" kern="1200" dirty="0">
                <a:solidFill>
                  <a:srgbClr val="000000">
                    <a:lumMod val="65000"/>
                    <a:lumOff val="35000"/>
                  </a:srgbClr>
                </a:solidFill>
                <a:latin typeface="Aptos Display"/>
                <a:ea typeface="+mn-ea"/>
                <a:cs typeface="+mn-cs"/>
              </a:rPr>
              <a:t>Image Source: Li, </a:t>
            </a:r>
            <a:r>
              <a:rPr lang="en-US" sz="788" kern="1200" dirty="0" err="1">
                <a:solidFill>
                  <a:srgbClr val="000000">
                    <a:lumMod val="65000"/>
                    <a:lumOff val="35000"/>
                  </a:srgbClr>
                </a:solidFill>
                <a:latin typeface="Aptos Display"/>
                <a:ea typeface="+mn-ea"/>
                <a:cs typeface="+mn-cs"/>
              </a:rPr>
              <a:t>Mughees</a:t>
            </a:r>
            <a:r>
              <a:rPr lang="en-US" sz="788" kern="1200" dirty="0">
                <a:solidFill>
                  <a:srgbClr val="000000">
                    <a:lumMod val="65000"/>
                    <a:lumOff val="35000"/>
                  </a:srgbClr>
                </a:solidFill>
                <a:latin typeface="Aptos Display"/>
                <a:ea typeface="+mn-ea"/>
                <a:cs typeface="+mn-cs"/>
              </a:rPr>
              <a:t>, Chen, Li, </a:t>
            </a:r>
            <a:r>
              <a:rPr lang="en-US" sz="788" kern="1200" dirty="0" err="1">
                <a:solidFill>
                  <a:srgbClr val="000000">
                    <a:lumMod val="65000"/>
                    <a:lumOff val="35000"/>
                  </a:srgbClr>
                </a:solidFill>
                <a:latin typeface="Aptos Display"/>
                <a:ea typeface="+mn-ea"/>
                <a:cs typeface="+mn-cs"/>
              </a:rPr>
              <a:t>Yunwei</a:t>
            </a:r>
            <a:r>
              <a:rPr lang="en-US" sz="788" kern="1200" dirty="0">
                <a:solidFill>
                  <a:srgbClr val="000000">
                    <a:lumMod val="65000"/>
                    <a:lumOff val="35000"/>
                  </a:srgbClr>
                </a:solidFill>
                <a:latin typeface="Aptos Display"/>
                <a:ea typeface="+mn-ea"/>
                <a:cs typeface="+mn-cs"/>
              </a:rPr>
              <a:t>. The Unseen AI Disruptions for Power Grids: LLM-Induced Transients. </a:t>
            </a:r>
            <a:r>
              <a:rPr lang="en-US" sz="788" kern="1200" dirty="0" err="1">
                <a:solidFill>
                  <a:srgbClr val="000000">
                    <a:lumMod val="65000"/>
                    <a:lumOff val="35000"/>
                  </a:srgbClr>
                </a:solidFill>
                <a:latin typeface="Aptos Display"/>
                <a:ea typeface="+mn-ea"/>
                <a:cs typeface="+mn-cs"/>
              </a:rPr>
              <a:t>ArXiv</a:t>
            </a:r>
            <a:r>
              <a:rPr lang="en-US" sz="788" kern="1200" dirty="0">
                <a:solidFill>
                  <a:srgbClr val="000000">
                    <a:lumMod val="65000"/>
                    <a:lumOff val="35000"/>
                  </a:srgbClr>
                </a:solidFill>
                <a:latin typeface="Aptos Display"/>
                <a:ea typeface="+mn-ea"/>
                <a:cs typeface="+mn-cs"/>
              </a:rPr>
              <a:t> 2024</a:t>
            </a:r>
            <a:endParaRPr lang="en-IN" sz="788" kern="1200" dirty="0">
              <a:solidFill>
                <a:srgbClr val="000000">
                  <a:lumMod val="65000"/>
                  <a:lumOff val="35000"/>
                </a:srgbClr>
              </a:solidFill>
              <a:latin typeface="Aptos Display"/>
              <a:ea typeface="+mn-ea"/>
              <a:cs typeface="+mn-cs"/>
            </a:endParaRPr>
          </a:p>
        </p:txBody>
      </p:sp>
    </p:spTree>
    <p:extLst>
      <p:ext uri="{BB962C8B-B14F-4D97-AF65-F5344CB8AC3E}">
        <p14:creationId xmlns:p14="http://schemas.microsoft.com/office/powerpoint/2010/main" val="238897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C81C3-0A9C-6CFA-13FA-B7768563C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F66E6-4878-F471-4E10-FCBF0B84DBC5}"/>
              </a:ext>
            </a:extLst>
          </p:cNvPr>
          <p:cNvSpPr>
            <a:spLocks noGrp="1"/>
          </p:cNvSpPr>
          <p:nvPr>
            <p:ph type="title"/>
          </p:nvPr>
        </p:nvSpPr>
        <p:spPr/>
        <p:txBody>
          <a:bodyPr/>
          <a:lstStyle/>
          <a:p>
            <a:pPr>
              <a:lnSpc>
                <a:spcPct val="100000"/>
              </a:lnSpc>
            </a:pPr>
            <a:r>
              <a:rPr lang="en-US" dirty="0"/>
              <a:t>Scaling up isn’t always the solution</a:t>
            </a:r>
          </a:p>
        </p:txBody>
      </p:sp>
      <p:sp>
        <p:nvSpPr>
          <p:cNvPr id="3" name="Content Placeholder 2">
            <a:extLst>
              <a:ext uri="{FF2B5EF4-FFF2-40B4-BE49-F238E27FC236}">
                <a16:creationId xmlns:a16="http://schemas.microsoft.com/office/drawing/2014/main" id="{6D1CD18B-CACA-9AB8-00A3-86BCCD6BA6BB}"/>
              </a:ext>
            </a:extLst>
          </p:cNvPr>
          <p:cNvSpPr>
            <a:spLocks noGrp="1"/>
          </p:cNvSpPr>
          <p:nvPr>
            <p:ph idx="1"/>
          </p:nvPr>
        </p:nvSpPr>
        <p:spPr>
          <a:xfrm>
            <a:off x="5337928" y="1647334"/>
            <a:ext cx="3473888" cy="2972291"/>
          </a:xfrm>
        </p:spPr>
        <p:txBody>
          <a:bodyPr/>
          <a:lstStyle/>
          <a:p>
            <a:pPr marL="0" indent="0">
              <a:lnSpc>
                <a:spcPct val="150000"/>
              </a:lnSpc>
              <a:buNone/>
            </a:pPr>
            <a:r>
              <a:rPr lang="en-US" dirty="0"/>
              <a:t>Bigger models </a:t>
            </a:r>
            <a:r>
              <a:rPr lang="en-US" b="1" i="1" dirty="0"/>
              <a:t>don’t just </a:t>
            </a:r>
            <a:r>
              <a:rPr lang="en-US" dirty="0"/>
              <a:t>mean better results – they also mean higher energy consumption, </a:t>
            </a:r>
            <a:r>
              <a:rPr lang="en-US" dirty="0">
                <a:solidFill>
                  <a:srgbClr val="FF0000"/>
                </a:solidFill>
              </a:rPr>
              <a:t>increased costs</a:t>
            </a:r>
            <a:r>
              <a:rPr lang="en-US" dirty="0"/>
              <a:t>, and access limitations.</a:t>
            </a:r>
            <a:endParaRPr lang="en-US" dirty="0">
              <a:solidFill>
                <a:schemeClr val="accent1"/>
              </a:solidFill>
            </a:endParaRPr>
          </a:p>
        </p:txBody>
      </p:sp>
      <p:pic>
        <p:nvPicPr>
          <p:cNvPr id="7" name="Picture 6">
            <a:extLst>
              <a:ext uri="{FF2B5EF4-FFF2-40B4-BE49-F238E27FC236}">
                <a16:creationId xmlns:a16="http://schemas.microsoft.com/office/drawing/2014/main" id="{3903F174-1A14-AF25-579C-F654D591FC37}"/>
              </a:ext>
            </a:extLst>
          </p:cNvPr>
          <p:cNvPicPr>
            <a:picLocks noChangeAspect="1"/>
          </p:cNvPicPr>
          <p:nvPr/>
        </p:nvPicPr>
        <p:blipFill>
          <a:blip r:embed="rId2"/>
          <a:srcRect l="14072" t="11546" r="13712" b="6117"/>
          <a:stretch/>
        </p:blipFill>
        <p:spPr>
          <a:xfrm>
            <a:off x="330994" y="1414068"/>
            <a:ext cx="5005742" cy="3210320"/>
          </a:xfrm>
          <a:prstGeom prst="rect">
            <a:avLst/>
          </a:prstGeom>
        </p:spPr>
      </p:pic>
      <p:sp>
        <p:nvSpPr>
          <p:cNvPr id="4" name="TextBox 3">
            <a:extLst>
              <a:ext uri="{FF2B5EF4-FFF2-40B4-BE49-F238E27FC236}">
                <a16:creationId xmlns:a16="http://schemas.microsoft.com/office/drawing/2014/main" id="{5E3F405F-0487-7B68-6B1E-82A322DFBB60}"/>
              </a:ext>
            </a:extLst>
          </p:cNvPr>
          <p:cNvSpPr txBox="1"/>
          <p:nvPr/>
        </p:nvSpPr>
        <p:spPr>
          <a:xfrm>
            <a:off x="329803" y="4440025"/>
            <a:ext cx="8482013" cy="213585"/>
          </a:xfrm>
          <a:prstGeom prst="rect">
            <a:avLst/>
          </a:prstGeom>
          <a:noFill/>
        </p:spPr>
        <p:txBody>
          <a:bodyPr wrap="square" rtlCol="0">
            <a:spAutoFit/>
          </a:bodyPr>
          <a:lstStyle/>
          <a:p>
            <a:pPr algn="r" defTabSz="685800">
              <a:buClrTx/>
            </a:pPr>
            <a:r>
              <a:rPr lang="en-US" sz="788" kern="1200" dirty="0">
                <a:solidFill>
                  <a:srgbClr val="000000">
                    <a:lumMod val="65000"/>
                    <a:lumOff val="35000"/>
                  </a:srgbClr>
                </a:solidFill>
                <a:latin typeface="Aptos Display"/>
                <a:ea typeface="+mn-ea"/>
                <a:cs typeface="+mn-cs"/>
              </a:rPr>
              <a:t>Image Source: </a:t>
            </a:r>
            <a:r>
              <a:rPr lang="en-US" sz="788" kern="1200" dirty="0">
                <a:solidFill>
                  <a:srgbClr val="000000">
                    <a:lumMod val="65000"/>
                    <a:lumOff val="35000"/>
                  </a:srgbClr>
                </a:solidFill>
                <a:latin typeface="Aptos Display"/>
                <a:ea typeface="+mn-ea"/>
                <a:cs typeface="+mn-cs"/>
                <a:hlinkClick r:id="rId3"/>
              </a:rPr>
              <a:t>https://youtu.be/_6R7Ym6Vy_I?si=6RVLmJe9lbjghQGG</a:t>
            </a:r>
            <a:endParaRPr lang="en-IN" sz="788" kern="1200" dirty="0">
              <a:solidFill>
                <a:srgbClr val="000000">
                  <a:lumMod val="65000"/>
                  <a:lumOff val="35000"/>
                </a:srgbClr>
              </a:solidFill>
              <a:latin typeface="Aptos Display"/>
              <a:ea typeface="+mn-ea"/>
              <a:cs typeface="+mn-cs"/>
            </a:endParaRPr>
          </a:p>
        </p:txBody>
      </p:sp>
    </p:spTree>
    <p:extLst>
      <p:ext uri="{BB962C8B-B14F-4D97-AF65-F5344CB8AC3E}">
        <p14:creationId xmlns:p14="http://schemas.microsoft.com/office/powerpoint/2010/main" val="1402347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E2DD0-FB01-39B3-7693-60D8B97FA652}"/>
              </a:ext>
            </a:extLst>
          </p:cNvPr>
          <p:cNvSpPr>
            <a:spLocks noGrp="1"/>
          </p:cNvSpPr>
          <p:nvPr>
            <p:ph type="title"/>
          </p:nvPr>
        </p:nvSpPr>
        <p:spPr>
          <a:xfrm>
            <a:off x="332185" y="-255825"/>
            <a:ext cx="8480822" cy="994172"/>
          </a:xfrm>
        </p:spPr>
        <p:txBody>
          <a:bodyPr/>
          <a:lstStyle/>
          <a:p>
            <a:r>
              <a:rPr lang="en-US" dirty="0"/>
              <a:t>Imagine a world where models work everywhere!</a:t>
            </a:r>
            <a:endParaRPr lang="en-IN" dirty="0"/>
          </a:p>
        </p:txBody>
      </p:sp>
      <p:pic>
        <p:nvPicPr>
          <p:cNvPr id="5" name="Picture 4">
            <a:extLst>
              <a:ext uri="{FF2B5EF4-FFF2-40B4-BE49-F238E27FC236}">
                <a16:creationId xmlns:a16="http://schemas.microsoft.com/office/drawing/2014/main" id="{4B171234-AB00-D15E-649C-8EA6CA749B44}"/>
              </a:ext>
            </a:extLst>
          </p:cNvPr>
          <p:cNvPicPr>
            <a:picLocks noChangeAspect="1"/>
          </p:cNvPicPr>
          <p:nvPr/>
        </p:nvPicPr>
        <p:blipFill>
          <a:blip r:embed="rId2"/>
          <a:srcRect l="11289" t="31127" r="15257" b="14301"/>
          <a:stretch/>
        </p:blipFill>
        <p:spPr>
          <a:xfrm>
            <a:off x="2024517" y="1356122"/>
            <a:ext cx="6787299" cy="2836449"/>
          </a:xfrm>
          <a:prstGeom prst="rect">
            <a:avLst/>
          </a:prstGeom>
        </p:spPr>
      </p:pic>
      <p:sp>
        <p:nvSpPr>
          <p:cNvPr id="3" name="Content Placeholder 2">
            <a:extLst>
              <a:ext uri="{FF2B5EF4-FFF2-40B4-BE49-F238E27FC236}">
                <a16:creationId xmlns:a16="http://schemas.microsoft.com/office/drawing/2014/main" id="{F9B21C97-CEF5-1CE8-7EB7-4C9010FF35D7}"/>
              </a:ext>
            </a:extLst>
          </p:cNvPr>
          <p:cNvSpPr>
            <a:spLocks noGrp="1"/>
          </p:cNvSpPr>
          <p:nvPr>
            <p:ph idx="1"/>
          </p:nvPr>
        </p:nvSpPr>
        <p:spPr>
          <a:xfrm>
            <a:off x="118958" y="2001375"/>
            <a:ext cx="2580698" cy="1856012"/>
          </a:xfrm>
        </p:spPr>
        <p:txBody>
          <a:bodyPr/>
          <a:lstStyle/>
          <a:p>
            <a:pPr marL="0" indent="0">
              <a:lnSpc>
                <a:spcPct val="150000"/>
              </a:lnSpc>
              <a:buNone/>
            </a:pPr>
            <a:r>
              <a:rPr lang="en-US" sz="1500" dirty="0"/>
              <a:t>Need models to perform well on limited hardware, low-bandwidth connections, and in low-resource languages.</a:t>
            </a:r>
            <a:endParaRPr lang="en-IN" sz="1500" dirty="0"/>
          </a:p>
        </p:txBody>
      </p:sp>
      <p:sp>
        <p:nvSpPr>
          <p:cNvPr id="6" name="TextBox 5">
            <a:extLst>
              <a:ext uri="{FF2B5EF4-FFF2-40B4-BE49-F238E27FC236}">
                <a16:creationId xmlns:a16="http://schemas.microsoft.com/office/drawing/2014/main" id="{76F269F5-4BE0-3A82-7268-E6E0158299FA}"/>
              </a:ext>
            </a:extLst>
          </p:cNvPr>
          <p:cNvSpPr txBox="1"/>
          <p:nvPr/>
        </p:nvSpPr>
        <p:spPr>
          <a:xfrm>
            <a:off x="4571404" y="3857386"/>
            <a:ext cx="3163289" cy="577081"/>
          </a:xfrm>
          <a:prstGeom prst="rect">
            <a:avLst/>
          </a:prstGeom>
          <a:noFill/>
        </p:spPr>
        <p:txBody>
          <a:bodyPr wrap="square" rtlCol="0">
            <a:spAutoFit/>
          </a:bodyPr>
          <a:lstStyle/>
          <a:p>
            <a:pPr algn="ctr" defTabSz="685800">
              <a:buClrTx/>
            </a:pPr>
            <a:r>
              <a:rPr lang="en-US" sz="1050" b="1" kern="1200" dirty="0">
                <a:solidFill>
                  <a:srgbClr val="E7E6E6">
                    <a:lumMod val="25000"/>
                  </a:srgbClr>
                </a:solidFill>
                <a:latin typeface="Aptos Display"/>
                <a:ea typeface="+mn-ea"/>
                <a:cs typeface="+mn-cs"/>
              </a:rPr>
              <a:t>Approximate locations of public cloud regions and the most advanced GPU type available in each region</a:t>
            </a:r>
            <a:endParaRPr lang="en-IN" sz="1050" b="1" kern="1200" dirty="0">
              <a:solidFill>
                <a:srgbClr val="E7E6E6">
                  <a:lumMod val="25000"/>
                </a:srgbClr>
              </a:solidFill>
              <a:latin typeface="Aptos Display"/>
              <a:ea typeface="+mn-ea"/>
              <a:cs typeface="+mn-cs"/>
            </a:endParaRPr>
          </a:p>
        </p:txBody>
      </p:sp>
      <p:sp>
        <p:nvSpPr>
          <p:cNvPr id="4" name="TextBox 3">
            <a:extLst>
              <a:ext uri="{FF2B5EF4-FFF2-40B4-BE49-F238E27FC236}">
                <a16:creationId xmlns:a16="http://schemas.microsoft.com/office/drawing/2014/main" id="{1555766D-8E5B-383D-FC5E-310099BF9A68}"/>
              </a:ext>
            </a:extLst>
          </p:cNvPr>
          <p:cNvSpPr txBox="1"/>
          <p:nvPr/>
        </p:nvSpPr>
        <p:spPr>
          <a:xfrm>
            <a:off x="332185" y="4433951"/>
            <a:ext cx="7996396" cy="213585"/>
          </a:xfrm>
          <a:prstGeom prst="rect">
            <a:avLst/>
          </a:prstGeom>
          <a:noFill/>
        </p:spPr>
        <p:txBody>
          <a:bodyPr wrap="square" rtlCol="0">
            <a:spAutoFit/>
          </a:bodyPr>
          <a:lstStyle/>
          <a:p>
            <a:pPr defTabSz="685800">
              <a:buClrTx/>
            </a:pPr>
            <a:r>
              <a:rPr lang="en-US" sz="788" kern="1200" dirty="0">
                <a:solidFill>
                  <a:srgbClr val="000000">
                    <a:lumMod val="65000"/>
                    <a:lumOff val="35000"/>
                  </a:srgbClr>
                </a:solidFill>
                <a:latin typeface="Aptos Display"/>
                <a:ea typeface="+mn-ea"/>
                <a:cs typeface="+mn-cs"/>
              </a:rPr>
              <a:t>Image Source: </a:t>
            </a:r>
            <a:r>
              <a:rPr lang="en-US" sz="788" kern="1200" dirty="0" err="1">
                <a:solidFill>
                  <a:srgbClr val="000000">
                    <a:lumMod val="65000"/>
                    <a:lumOff val="35000"/>
                  </a:srgbClr>
                </a:solidFill>
                <a:latin typeface="Aptos Display"/>
                <a:ea typeface="+mn-ea"/>
                <a:cs typeface="+mn-cs"/>
              </a:rPr>
              <a:t>Lehdonvirta</a:t>
            </a:r>
            <a:r>
              <a:rPr lang="en-US" sz="788" kern="1200" dirty="0">
                <a:solidFill>
                  <a:srgbClr val="000000">
                    <a:lumMod val="65000"/>
                    <a:lumOff val="35000"/>
                  </a:srgbClr>
                </a:solidFill>
                <a:latin typeface="Aptos Display"/>
                <a:ea typeface="+mn-ea"/>
                <a:cs typeface="+mn-cs"/>
              </a:rPr>
              <a:t>, </a:t>
            </a:r>
            <a:r>
              <a:rPr lang="en-US" sz="788" kern="1200" dirty="0" err="1">
                <a:solidFill>
                  <a:srgbClr val="000000">
                    <a:lumMod val="65000"/>
                    <a:lumOff val="35000"/>
                  </a:srgbClr>
                </a:solidFill>
                <a:latin typeface="Aptos Display"/>
                <a:ea typeface="+mn-ea"/>
                <a:cs typeface="+mn-cs"/>
              </a:rPr>
              <a:t>Wú</a:t>
            </a:r>
            <a:r>
              <a:rPr lang="en-US" sz="788" kern="1200" dirty="0">
                <a:solidFill>
                  <a:srgbClr val="000000">
                    <a:lumMod val="65000"/>
                    <a:lumOff val="35000"/>
                  </a:srgbClr>
                </a:solidFill>
                <a:latin typeface="Aptos Display"/>
                <a:ea typeface="+mn-ea"/>
                <a:cs typeface="+mn-cs"/>
              </a:rPr>
              <a:t>, Hawkins. Compute North vs. Compute South: The Uneven Possibilities of Compute-based AI Governance Around the Globe. AIES 2024</a:t>
            </a:r>
            <a:endParaRPr lang="en-IN" sz="788" kern="1200" dirty="0">
              <a:solidFill>
                <a:srgbClr val="000000">
                  <a:lumMod val="65000"/>
                  <a:lumOff val="35000"/>
                </a:srgbClr>
              </a:solidFill>
              <a:latin typeface="Aptos Display"/>
              <a:ea typeface="+mn-ea"/>
              <a:cs typeface="+mn-cs"/>
            </a:endParaRPr>
          </a:p>
        </p:txBody>
      </p:sp>
    </p:spTree>
    <p:extLst>
      <p:ext uri="{BB962C8B-B14F-4D97-AF65-F5344CB8AC3E}">
        <p14:creationId xmlns:p14="http://schemas.microsoft.com/office/powerpoint/2010/main" val="1647185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01F9-5CE5-8154-3D46-9BA23ED03CAF}"/>
              </a:ext>
            </a:extLst>
          </p:cNvPr>
          <p:cNvSpPr>
            <a:spLocks noGrp="1"/>
          </p:cNvSpPr>
          <p:nvPr>
            <p:ph type="title"/>
          </p:nvPr>
        </p:nvSpPr>
        <p:spPr/>
        <p:txBody>
          <a:bodyPr/>
          <a:lstStyle/>
          <a:p>
            <a:r>
              <a:rPr lang="en-US" dirty="0"/>
              <a:t>Llama 1 Statistics</a:t>
            </a:r>
          </a:p>
        </p:txBody>
      </p:sp>
      <p:pic>
        <p:nvPicPr>
          <p:cNvPr id="5" name="Picture 4">
            <a:extLst>
              <a:ext uri="{FF2B5EF4-FFF2-40B4-BE49-F238E27FC236}">
                <a16:creationId xmlns:a16="http://schemas.microsoft.com/office/drawing/2014/main" id="{17F7FAE0-C5B2-71DF-3383-4391EB0C5A74}"/>
              </a:ext>
            </a:extLst>
          </p:cNvPr>
          <p:cNvPicPr>
            <a:picLocks noChangeAspect="1"/>
          </p:cNvPicPr>
          <p:nvPr/>
        </p:nvPicPr>
        <p:blipFill>
          <a:blip r:embed="rId2"/>
          <a:stretch>
            <a:fillRect/>
          </a:stretch>
        </p:blipFill>
        <p:spPr>
          <a:xfrm>
            <a:off x="453033" y="1593056"/>
            <a:ext cx="8236744" cy="1957388"/>
          </a:xfrm>
          <a:prstGeom prst="rect">
            <a:avLst/>
          </a:prstGeom>
        </p:spPr>
      </p:pic>
      <p:sp>
        <p:nvSpPr>
          <p:cNvPr id="7" name="TextBox 6">
            <a:extLst>
              <a:ext uri="{FF2B5EF4-FFF2-40B4-BE49-F238E27FC236}">
                <a16:creationId xmlns:a16="http://schemas.microsoft.com/office/drawing/2014/main" id="{A0E89967-0C86-9CA8-EA1E-0921EB786DE6}"/>
              </a:ext>
            </a:extLst>
          </p:cNvPr>
          <p:cNvSpPr txBox="1"/>
          <p:nvPr/>
        </p:nvSpPr>
        <p:spPr>
          <a:xfrm>
            <a:off x="184785" y="3955256"/>
            <a:ext cx="4575810" cy="300082"/>
          </a:xfrm>
          <a:prstGeom prst="rect">
            <a:avLst/>
          </a:prstGeom>
          <a:noFill/>
        </p:spPr>
        <p:txBody>
          <a:bodyPr wrap="square">
            <a:spAutoFit/>
          </a:bodyPr>
          <a:lstStyle/>
          <a:p>
            <a:pPr defTabSz="685800">
              <a:buClrTx/>
            </a:pPr>
            <a:r>
              <a:rPr lang="en-US" sz="1350" kern="1200" dirty="0">
                <a:latin typeface="Aptos Display"/>
                <a:ea typeface="+mn-ea"/>
                <a:cs typeface="+mn-cs"/>
              </a:rPr>
              <a:t>https://arxiv.org/pdf/2302.13971</a:t>
            </a:r>
          </a:p>
        </p:txBody>
      </p:sp>
    </p:spTree>
    <p:extLst>
      <p:ext uri="{BB962C8B-B14F-4D97-AF65-F5344CB8AC3E}">
        <p14:creationId xmlns:p14="http://schemas.microsoft.com/office/powerpoint/2010/main" val="412296412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iitd">
      <a:dk1>
        <a:srgbClr val="000000"/>
      </a:dk1>
      <a:lt1>
        <a:srgbClr val="FFFFFF"/>
      </a:lt1>
      <a:dk2>
        <a:srgbClr val="44546A"/>
      </a:dk2>
      <a:lt2>
        <a:srgbClr val="E7E6E6"/>
      </a:lt2>
      <a:accent1>
        <a:srgbClr val="C21717"/>
      </a:accent1>
      <a:accent2>
        <a:srgbClr val="F1E3E3"/>
      </a:accent2>
      <a:accent3>
        <a:srgbClr val="A5A5A5"/>
      </a:accent3>
      <a:accent4>
        <a:srgbClr val="333333"/>
      </a:accent4>
      <a:accent5>
        <a:srgbClr val="5B9BD5"/>
      </a:accent5>
      <a:accent6>
        <a:srgbClr val="E08080"/>
      </a:accent6>
      <a:hlink>
        <a:srgbClr val="0563C1"/>
      </a:hlink>
      <a:folHlink>
        <a:srgbClr val="954F72"/>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iitd">
      <a:dk1>
        <a:srgbClr val="000000"/>
      </a:dk1>
      <a:lt1>
        <a:srgbClr val="FFFFFF"/>
      </a:lt1>
      <a:dk2>
        <a:srgbClr val="44546A"/>
      </a:dk2>
      <a:lt2>
        <a:srgbClr val="E7E6E6"/>
      </a:lt2>
      <a:accent1>
        <a:srgbClr val="C21717"/>
      </a:accent1>
      <a:accent2>
        <a:srgbClr val="F1E3E3"/>
      </a:accent2>
      <a:accent3>
        <a:srgbClr val="A5A5A5"/>
      </a:accent3>
      <a:accent4>
        <a:srgbClr val="333333"/>
      </a:accent4>
      <a:accent5>
        <a:srgbClr val="5B9BD5"/>
      </a:accent5>
      <a:accent6>
        <a:srgbClr val="E08080"/>
      </a:accent6>
      <a:hlink>
        <a:srgbClr val="0563C1"/>
      </a:hlink>
      <a:folHlink>
        <a:srgbClr val="954F72"/>
      </a:folHlink>
    </a:clrScheme>
    <a:fontScheme name="Aptos">
      <a:majorFont>
        <a:latin typeface="Aptos Display"/>
        <a:ea typeface=""/>
        <a:cs typeface=""/>
      </a:majorFont>
      <a:minorFont>
        <a:latin typeface="Aptos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PTEL_Template" id="{72BF9E85-8B8F-4CE9-AF86-2CBDCD1E42BB}" vid="{A0DDCCD4-7BEC-4733-93A9-5C3A01269457}"/>
    </a:ext>
  </a:extLst>
</a:theme>
</file>

<file path=ppt/theme/theme6.xml><?xml version="1.0" encoding="utf-8"?>
<a:theme xmlns:a="http://schemas.openxmlformats.org/drawingml/2006/main" name="3_Office Theme">
  <a:themeElements>
    <a:clrScheme name="iitd">
      <a:dk1>
        <a:srgbClr val="000000"/>
      </a:dk1>
      <a:lt1>
        <a:srgbClr val="FFFFFF"/>
      </a:lt1>
      <a:dk2>
        <a:srgbClr val="44546A"/>
      </a:dk2>
      <a:lt2>
        <a:srgbClr val="E7E6E6"/>
      </a:lt2>
      <a:accent1>
        <a:srgbClr val="C21717"/>
      </a:accent1>
      <a:accent2>
        <a:srgbClr val="F1E3E3"/>
      </a:accent2>
      <a:accent3>
        <a:srgbClr val="A5A5A5"/>
      </a:accent3>
      <a:accent4>
        <a:srgbClr val="333333"/>
      </a:accent4>
      <a:accent5>
        <a:srgbClr val="5B9BD5"/>
      </a:accent5>
      <a:accent6>
        <a:srgbClr val="E08080"/>
      </a:accent6>
      <a:hlink>
        <a:srgbClr val="0563C1"/>
      </a:hlink>
      <a:folHlink>
        <a:srgbClr val="954F72"/>
      </a:folHlink>
    </a:clrScheme>
    <a:fontScheme name="Aptos">
      <a:majorFont>
        <a:latin typeface="Aptos Display"/>
        <a:ea typeface=""/>
        <a:cs typeface=""/>
      </a:majorFont>
      <a:minorFont>
        <a:latin typeface="Aptos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PTEL_Template" id="{72BF9E85-8B8F-4CE9-AF86-2CBDCD1E42BB}" vid="{A7857C27-2FA7-4FAB-87E8-8FEF05CF6BE9}"/>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TotalTime>
  <Words>3892</Words>
  <Application>Microsoft Office PowerPoint</Application>
  <PresentationFormat>On-screen Show (16:9)</PresentationFormat>
  <Paragraphs>466</Paragraphs>
  <Slides>55</Slides>
  <Notes>31</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55</vt:i4>
      </vt:variant>
    </vt:vector>
  </HeadingPairs>
  <TitlesOfParts>
    <vt:vector size="69" baseType="lpstr">
      <vt:lpstr>Aptos</vt:lpstr>
      <vt:lpstr>Aptos Display</vt:lpstr>
      <vt:lpstr>Arial</vt:lpstr>
      <vt:lpstr>Calibri</vt:lpstr>
      <vt:lpstr>Courier New</vt:lpstr>
      <vt:lpstr>Merriweather</vt:lpstr>
      <vt:lpstr>Play</vt:lpstr>
      <vt:lpstr>Proxima Nova</vt:lpstr>
      <vt:lpstr>Simple Light</vt:lpstr>
      <vt:lpstr>Simple Light</vt:lpstr>
      <vt:lpstr>office theme</vt:lpstr>
      <vt:lpstr>Custom Design</vt:lpstr>
      <vt:lpstr>2_Office Theme</vt:lpstr>
      <vt:lpstr>3_Office Theme</vt:lpstr>
      <vt:lpstr>Don’t Underestimate the Power of Small Language Models!</vt:lpstr>
      <vt:lpstr>PowerPoint Presentation</vt:lpstr>
      <vt:lpstr>PowerPoint Presentation</vt:lpstr>
      <vt:lpstr>PowerPoint Presentation</vt:lpstr>
      <vt:lpstr>LMs with wide range of scales</vt:lpstr>
      <vt:lpstr>Scaling up isn’t always the solution</vt:lpstr>
      <vt:lpstr>Scaling up isn’t always the solution</vt:lpstr>
      <vt:lpstr>Imagine a world where models work everywhere!</vt:lpstr>
      <vt:lpstr>Llama 1 Statistics</vt:lpstr>
      <vt:lpstr>PowerPoint Presentation</vt:lpstr>
      <vt:lpstr>PowerPoint Presentation</vt:lpstr>
      <vt:lpstr>LCS2’s Focus: Economical, Adaptable and Interpretable LMs that can reason faithfully</vt:lpstr>
      <vt:lpstr>Small Language Model (SLM) is All You Need !!!</vt:lpstr>
      <vt:lpstr>Knowledge Distillation (KD)</vt:lpstr>
      <vt:lpstr>Knowledge Distillation (KD): Types</vt:lpstr>
      <vt:lpstr>Knowledge Distillation (KD): Types</vt:lpstr>
      <vt:lpstr>Limitations of Vanilla KD</vt:lpstr>
      <vt:lpstr>Meta Knowledge Distillation (MetaKD) </vt:lpstr>
      <vt:lpstr>Student-Aware Meta Distillation: Learning to teach</vt:lpstr>
      <vt:lpstr>Meta-Policy Knowledge Distillation (MPDistil)</vt:lpstr>
      <vt:lpstr>Step 1: Teacher Fine-tuning</vt:lpstr>
      <vt:lpstr>Step 2: Student Distillation</vt:lpstr>
      <vt:lpstr>Step 3: Meta-teacher Learning</vt:lpstr>
      <vt:lpstr>Step 3: Meta-teacher learning</vt:lpstr>
      <vt:lpstr>Step 4: Student Curriculum Learning</vt:lpstr>
      <vt:lpstr>Step 4: Student Curriculum Learning</vt:lpstr>
      <vt:lpstr>Step 4: Student Curriculum Learning</vt:lpstr>
      <vt:lpstr>Empirical Evidences of Meta-Policy KD</vt:lpstr>
      <vt:lpstr>Other Findings</vt:lpstr>
      <vt:lpstr>How Does Different Reward Impact Student Models?</vt:lpstr>
      <vt:lpstr>Limitations of MPDistil</vt:lpstr>
      <vt:lpstr>Meta knowledge Distillation </vt:lpstr>
      <vt:lpstr>Cross-Modal Knowledge Distillation</vt:lpstr>
      <vt:lpstr>Distilling Black-Box Multimodal Models</vt:lpstr>
      <vt:lpstr>ARMADA: Alignment-induced Cross-modal KD</vt:lpstr>
      <vt:lpstr>ARMADA: Alignment-induced Cross-modal KD</vt:lpstr>
      <vt:lpstr>ARMADA: Alignment-induced Cross-modal KD</vt:lpstr>
      <vt:lpstr>ARMADA: Alignment-induced Cross-modal KD</vt:lpstr>
      <vt:lpstr>Empirical Evidences of Cross-Modal Distillation</vt:lpstr>
      <vt:lpstr>Takeaways</vt:lpstr>
      <vt:lpstr>Small Language Model (SLM) is All You Need !!!</vt:lpstr>
      <vt:lpstr>Coordination between SLMs (Decomposer) &amp; LLMs (Solver)</vt:lpstr>
      <vt:lpstr>LM2: Language Model Multiplex</vt:lpstr>
      <vt:lpstr>Other projects in reasoning</vt:lpstr>
      <vt:lpstr>Towards Building Adaptable Models</vt:lpstr>
      <vt:lpstr>ID3: Adaptive Selective Fine-tuning of LLMs</vt:lpstr>
      <vt:lpstr>Cross-lingual ICL</vt:lpstr>
      <vt:lpstr>Cross-task ICL</vt:lpstr>
      <vt:lpstr>Model Interpretability</vt:lpstr>
      <vt:lpstr>Mechanistic understanding of CoT reasoning </vt:lpstr>
      <vt:lpstr>Mechanistic Understanding of CoT reasoning </vt:lpstr>
      <vt:lpstr>PowerPoint Presentation</vt:lpstr>
      <vt:lpstr>Research @LCS2  -- Foundational Models</vt:lpstr>
      <vt:lpstr>Research @LCS2 – 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Student-aware Knowledge Distillation for Language Models from Black-box Models</dc:title>
  <cp:lastModifiedBy>Tanmoy Chakraborty</cp:lastModifiedBy>
  <cp:revision>65</cp:revision>
  <dcterms:modified xsi:type="dcterms:W3CDTF">2025-02-03T14:21:44Z</dcterms:modified>
</cp:coreProperties>
</file>